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279"/>
    <a:srgbClr val="00FE7F"/>
    <a:srgbClr val="339933"/>
    <a:srgbClr val="339966"/>
    <a:srgbClr val="FFFFCC"/>
    <a:srgbClr val="00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530" autoAdjust="0"/>
    <p:restoredTop sz="94658" autoAdjust="0"/>
  </p:normalViewPr>
  <p:slideViewPr>
    <p:cSldViewPr>
      <p:cViewPr>
        <p:scale>
          <a:sx n="75" d="100"/>
          <a:sy n="75" d="100"/>
        </p:scale>
        <p:origin x="-422" y="-408"/>
      </p:cViewPr>
      <p:guideLst>
        <p:guide orient="horz" pos="134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EB127-4ED8-4E3E-AC69-DD36C66C0F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FA8F4-7C01-4BB2-BAF4-01C3CC9269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D9614-2F22-4249-963A-4697C6B18B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37FE6-5697-4270-A1F6-63F81FA0FF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DA327-6886-4945-9D1D-0A8BE9637E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8F5CF-26C4-49F8-8BE3-71F2FBDE63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46099-08F1-46F4-862F-062778A696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42293-7AA3-4400-92C1-11C1B22146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F8610-1A56-4766-B90B-DA9CBCF18D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CB0E2-BA46-49A4-AB1B-F694F29E0F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E3747-5D48-4B93-B0EC-3376AEF7A9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FBFBB2E-BE51-4D41-97ED-BBBE4182F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 descr="60 %"/>
          <p:cNvSpPr>
            <a:spLocks noChangeArrowheads="1"/>
          </p:cNvSpPr>
          <p:nvPr/>
        </p:nvSpPr>
        <p:spPr bwMode="auto">
          <a:xfrm>
            <a:off x="1625586" y="2292337"/>
            <a:ext cx="6769100" cy="3384550"/>
          </a:xfrm>
          <a:prstGeom prst="roundRect">
            <a:avLst>
              <a:gd name="adj" fmla="val 5773"/>
            </a:avLst>
          </a:prstGeom>
          <a:pattFill prst="pct60">
            <a:fgClr>
              <a:srgbClr val="CCFFCC"/>
            </a:fgClr>
            <a:bgClr>
              <a:srgbClr val="FFFFFF"/>
            </a:bgClr>
          </a:pattFill>
          <a:ln w="12699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051" name="AutoShape 5"/>
          <p:cNvSpPr>
            <a:spLocks noChangeArrowheads="1"/>
          </p:cNvSpPr>
          <p:nvPr/>
        </p:nvSpPr>
        <p:spPr bwMode="auto">
          <a:xfrm>
            <a:off x="2952736" y="1571612"/>
            <a:ext cx="4113213" cy="936625"/>
          </a:xfrm>
          <a:prstGeom prst="roundRect">
            <a:avLst>
              <a:gd name="adj" fmla="val 16667"/>
            </a:avLst>
          </a:prstGeom>
          <a:solidFill>
            <a:srgbClr val="00F27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 Personnes présentes dans la boutique</a:t>
            </a:r>
          </a:p>
          <a:p>
            <a:pPr algn="ctr" defTabSz="892175">
              <a:buFontTx/>
              <a:buChar char="-"/>
            </a:pPr>
            <a:r>
              <a:rPr lang="fr-FR" sz="1200" b="1"/>
              <a:t>Argent en caisse</a:t>
            </a:r>
          </a:p>
          <a:p>
            <a:pPr algn="ctr" defTabSz="892175">
              <a:buFontTx/>
              <a:buChar char="-"/>
            </a:pPr>
            <a:r>
              <a:rPr lang="fr-FR" sz="1200" b="1"/>
              <a:t>Prévision d’un moment de forte affluence</a:t>
            </a:r>
          </a:p>
          <a:p>
            <a:pPr algn="ctr" defTabSz="892175">
              <a:buFontTx/>
              <a:buChar char="-"/>
            </a:pPr>
            <a:endParaRPr lang="fr-FR" sz="1200" b="1"/>
          </a:p>
        </p:txBody>
      </p:sp>
      <p:sp>
        <p:nvSpPr>
          <p:cNvPr id="2052" name="Rectangle 12"/>
          <p:cNvSpPr>
            <a:spLocks noChangeArrowheads="1"/>
          </p:cNvSpPr>
          <p:nvPr/>
        </p:nvSpPr>
        <p:spPr bwMode="auto">
          <a:xfrm>
            <a:off x="257161" y="1955787"/>
            <a:ext cx="1824038" cy="554037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>
                <a:solidFill>
                  <a:srgbClr val="000099"/>
                </a:solidFill>
              </a:rPr>
              <a:t>Événement déclencheur :</a:t>
            </a:r>
          </a:p>
          <a:p>
            <a:pPr>
              <a:buFontTx/>
              <a:buChar char="•"/>
            </a:pPr>
            <a:r>
              <a:rPr lang="fr-FR" sz="1000" b="1">
                <a:solidFill>
                  <a:srgbClr val="000099"/>
                </a:solidFill>
              </a:rPr>
              <a:t>Plus de 4OO Euros dans la caisse</a:t>
            </a:r>
          </a:p>
        </p:txBody>
      </p:sp>
      <p:sp>
        <p:nvSpPr>
          <p:cNvPr id="2053" name="Rectangle 13"/>
          <p:cNvSpPr>
            <a:spLocks noChangeArrowheads="1"/>
          </p:cNvSpPr>
          <p:nvPr/>
        </p:nvSpPr>
        <p:spPr bwMode="auto">
          <a:xfrm>
            <a:off x="3865549" y="1431912"/>
            <a:ext cx="2289175" cy="212725"/>
          </a:xfrm>
          <a:prstGeom prst="rect">
            <a:avLst/>
          </a:prstGeom>
          <a:solidFill>
            <a:srgbClr val="00CC00"/>
          </a:solidFill>
          <a:ln w="12699">
            <a:solidFill>
              <a:srgbClr val="339933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defTabSz="892175"/>
            <a:r>
              <a:rPr lang="fr-FR" sz="1300" b="1"/>
              <a:t>Champ d’influences</a:t>
            </a:r>
          </a:p>
        </p:txBody>
      </p:sp>
      <p:sp>
        <p:nvSpPr>
          <p:cNvPr id="2054" name="Rectangle 14"/>
          <p:cNvSpPr>
            <a:spLocks noChangeArrowheads="1"/>
          </p:cNvSpPr>
          <p:nvPr/>
        </p:nvSpPr>
        <p:spPr bwMode="auto">
          <a:xfrm>
            <a:off x="7367574" y="1528749"/>
            <a:ext cx="2357437" cy="1016000"/>
          </a:xfrm>
          <a:prstGeom prst="rect">
            <a:avLst/>
          </a:prstGeom>
          <a:solidFill>
            <a:schemeClr val="bg1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>
                <a:solidFill>
                  <a:srgbClr val="000099"/>
                </a:solidFill>
              </a:rPr>
              <a:t>Conséquence:</a:t>
            </a:r>
          </a:p>
          <a:p>
            <a:pPr>
              <a:buFontTx/>
              <a:buChar char="-"/>
            </a:pPr>
            <a:r>
              <a:rPr lang="fr-FR" sz="1000">
                <a:solidFill>
                  <a:srgbClr val="000099"/>
                </a:solidFill>
              </a:rPr>
              <a:t> Réalisation immédiate de la sortie caisse et préparation de la trousse contenant l’argent.</a:t>
            </a:r>
          </a:p>
          <a:p>
            <a:pPr>
              <a:buFontTx/>
              <a:buChar char="-"/>
            </a:pPr>
            <a:r>
              <a:rPr lang="fr-FR" sz="1000">
                <a:solidFill>
                  <a:srgbClr val="000099"/>
                </a:solidFill>
              </a:rPr>
              <a:t>Sortie caisse différée, préparation éventuelle du ticket de sortie de caisse</a:t>
            </a:r>
          </a:p>
        </p:txBody>
      </p:sp>
      <p:sp>
        <p:nvSpPr>
          <p:cNvPr id="2055" name="Rectangle 15"/>
          <p:cNvSpPr>
            <a:spLocks noChangeArrowheads="1"/>
          </p:cNvSpPr>
          <p:nvPr/>
        </p:nvSpPr>
        <p:spPr bwMode="auto">
          <a:xfrm flipH="1">
            <a:off x="7081824" y="1100124"/>
            <a:ext cx="835025" cy="165100"/>
          </a:xfrm>
          <a:prstGeom prst="rect">
            <a:avLst/>
          </a:prstGeom>
          <a:solidFill>
            <a:srgbClr val="FFFF99"/>
          </a:solidFill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defTabSz="892175"/>
            <a:r>
              <a:rPr lang="fr-FR" sz="1000">
                <a:solidFill>
                  <a:srgbClr val="000099"/>
                </a:solidFill>
              </a:rPr>
              <a:t>Savoir-Être</a:t>
            </a:r>
          </a:p>
        </p:txBody>
      </p:sp>
      <p:sp>
        <p:nvSpPr>
          <p:cNvPr id="2056" name="Rectangle 16"/>
          <p:cNvSpPr>
            <a:spLocks noChangeArrowheads="1"/>
          </p:cNvSpPr>
          <p:nvPr/>
        </p:nvSpPr>
        <p:spPr bwMode="auto">
          <a:xfrm flipH="1">
            <a:off x="5730860" y="5736679"/>
            <a:ext cx="2579726" cy="1077218"/>
          </a:xfrm>
          <a:prstGeom prst="rect">
            <a:avLst/>
          </a:prstGeom>
          <a:solidFill>
            <a:schemeClr val="bg1"/>
          </a:solidFill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131763" defTabSz="892175">
              <a:buFont typeface="Courier New" pitchFamily="49" charset="0"/>
              <a:buChar char="o"/>
            </a:pPr>
            <a:r>
              <a:rPr lang="fr-FR" sz="1000" b="1">
                <a:solidFill>
                  <a:srgbClr val="000099"/>
                </a:solidFill>
              </a:rPr>
              <a:t>Information : </a:t>
            </a:r>
            <a:r>
              <a:rPr lang="fr-FR" sz="1000">
                <a:solidFill>
                  <a:srgbClr val="000099"/>
                </a:solidFill>
              </a:rPr>
              <a:t>savoir s’il y a des clients dans la boutique ou dehors</a:t>
            </a:r>
          </a:p>
          <a:p>
            <a:pPr marL="131763" defTabSz="892175">
              <a:buFont typeface="Courier New" pitchFamily="49" charset="0"/>
              <a:buChar char="o"/>
            </a:pPr>
            <a:r>
              <a:rPr lang="fr-FR" sz="1000">
                <a:solidFill>
                  <a:srgbClr val="000099"/>
                </a:solidFill>
              </a:rPr>
              <a:t> </a:t>
            </a:r>
            <a:r>
              <a:rPr lang="fr-FR" sz="1000" b="1">
                <a:solidFill>
                  <a:srgbClr val="000099"/>
                </a:solidFill>
              </a:rPr>
              <a:t>Cognitif : </a:t>
            </a:r>
            <a:r>
              <a:rPr lang="fr-FR" sz="1000">
                <a:solidFill>
                  <a:srgbClr val="000099"/>
                </a:solidFill>
              </a:rPr>
              <a:t>Représentation de l’ascendant physique </a:t>
            </a:r>
            <a:r>
              <a:rPr lang="fr-FR" sz="1000" smtClean="0">
                <a:solidFill>
                  <a:srgbClr val="000099"/>
                </a:solidFill>
              </a:rPr>
              <a:t>qu’ont </a:t>
            </a:r>
            <a:r>
              <a:rPr lang="fr-FR" sz="1000">
                <a:solidFill>
                  <a:srgbClr val="000099"/>
                </a:solidFill>
              </a:rPr>
              <a:t>ces personnes</a:t>
            </a:r>
          </a:p>
          <a:p>
            <a:pPr marL="131763" defTabSz="892175">
              <a:buFont typeface="Courier New" pitchFamily="49" charset="0"/>
              <a:buChar char="o"/>
            </a:pPr>
            <a:r>
              <a:rPr lang="fr-FR" sz="1000">
                <a:solidFill>
                  <a:srgbClr val="000099"/>
                </a:solidFill>
              </a:rPr>
              <a:t> </a:t>
            </a:r>
            <a:r>
              <a:rPr lang="fr-FR" sz="1000" b="1">
                <a:solidFill>
                  <a:srgbClr val="000099"/>
                </a:solidFill>
              </a:rPr>
              <a:t>Émotionnel : </a:t>
            </a:r>
            <a:r>
              <a:rPr lang="fr-FR" sz="1000" smtClean="0">
                <a:solidFill>
                  <a:srgbClr val="000099"/>
                </a:solidFill>
              </a:rPr>
              <a:t>Evaluation Agressivité ou Comportement anormal des personnes présentes</a:t>
            </a:r>
            <a:endParaRPr lang="fr-FR" sz="1000">
              <a:solidFill>
                <a:srgbClr val="000099"/>
              </a:solidFill>
            </a:endParaRPr>
          </a:p>
        </p:txBody>
      </p:sp>
      <p:cxnSp>
        <p:nvCxnSpPr>
          <p:cNvPr id="2057" name="AutoShape 17"/>
          <p:cNvCxnSpPr>
            <a:cxnSpLocks noChangeShapeType="1"/>
            <a:stCxn id="2059" idx="2"/>
            <a:endCxn id="2056" idx="3"/>
          </p:cNvCxnSpPr>
          <p:nvPr/>
        </p:nvCxnSpPr>
        <p:spPr bwMode="auto">
          <a:xfrm rot="16200000" flipH="1">
            <a:off x="4842699" y="5387127"/>
            <a:ext cx="1415964" cy="36035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58" name="AutoShape 18"/>
          <p:cNvCxnSpPr>
            <a:cxnSpLocks noChangeShapeType="1"/>
            <a:stCxn id="2051" idx="3"/>
            <a:endCxn id="2055" idx="3"/>
          </p:cNvCxnSpPr>
          <p:nvPr/>
        </p:nvCxnSpPr>
        <p:spPr bwMode="auto">
          <a:xfrm flipV="1">
            <a:off x="7065949" y="1182674"/>
            <a:ext cx="15875" cy="857250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2059" name="AutoShape 19"/>
          <p:cNvSpPr>
            <a:spLocks noChangeArrowheads="1"/>
          </p:cNvSpPr>
          <p:nvPr/>
        </p:nvSpPr>
        <p:spPr bwMode="auto">
          <a:xfrm>
            <a:off x="4289411" y="4021124"/>
            <a:ext cx="1441450" cy="838200"/>
          </a:xfrm>
          <a:prstGeom prst="rightArrow">
            <a:avLst>
              <a:gd name="adj1" fmla="val 50000"/>
              <a:gd name="adj2" fmla="val 42992"/>
            </a:avLst>
          </a:prstGeom>
          <a:gradFill rotWithShape="1">
            <a:gsLst>
              <a:gs pos="0">
                <a:srgbClr val="FFFFCC"/>
              </a:gs>
              <a:gs pos="100000">
                <a:srgbClr val="FFFF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FR" sz="900">
                <a:latin typeface="Times New Roman" pitchFamily="18" charset="0"/>
              </a:rPr>
              <a:t>Informations</a:t>
            </a:r>
          </a:p>
          <a:p>
            <a:pPr algn="ctr" eaLnBrk="0" hangingPunct="0"/>
            <a:r>
              <a:rPr lang="fr-FR" sz="900">
                <a:latin typeface="Times New Roman" pitchFamily="18" charset="0"/>
              </a:rPr>
              <a:t>Cognitif</a:t>
            </a:r>
          </a:p>
          <a:p>
            <a:pPr algn="ctr" eaLnBrk="0" hangingPunct="0"/>
            <a:r>
              <a:rPr lang="fr-FR" sz="900">
                <a:latin typeface="Times New Roman" pitchFamily="18" charset="0"/>
              </a:rPr>
              <a:t>Émotionnel</a:t>
            </a:r>
          </a:p>
        </p:txBody>
      </p:sp>
      <p:sp>
        <p:nvSpPr>
          <p:cNvPr id="2060" name="AutoShape 21" descr="60 %"/>
          <p:cNvSpPr>
            <a:spLocks noChangeArrowheads="1"/>
          </p:cNvSpPr>
          <p:nvPr/>
        </p:nvSpPr>
        <p:spPr bwMode="auto">
          <a:xfrm>
            <a:off x="1770049" y="3157524"/>
            <a:ext cx="2449512" cy="2346325"/>
          </a:xfrm>
          <a:prstGeom prst="roundRect">
            <a:avLst>
              <a:gd name="adj" fmla="val 10218"/>
            </a:avLst>
          </a:prstGeom>
          <a:pattFill prst="pct60">
            <a:fgClr>
              <a:srgbClr val="EAFFD5"/>
            </a:fgClr>
            <a:bgClr>
              <a:srgbClr val="FFFFFF"/>
            </a:bgClr>
          </a:patt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/>
              <a:t> Besoin de faire une sortie caisse</a:t>
            </a:r>
          </a:p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/>
              <a:t>Evaluation de la possibilité de faire cette action dans de bonnes conditions</a:t>
            </a:r>
          </a:p>
        </p:txBody>
      </p:sp>
      <p:sp>
        <p:nvSpPr>
          <p:cNvPr id="2061" name="AutoShape 22" descr="75 %"/>
          <p:cNvSpPr>
            <a:spLocks noChangeArrowheads="1"/>
          </p:cNvSpPr>
          <p:nvPr/>
        </p:nvSpPr>
        <p:spPr bwMode="auto">
          <a:xfrm>
            <a:off x="5800711" y="3163874"/>
            <a:ext cx="2449513" cy="2374900"/>
          </a:xfrm>
          <a:prstGeom prst="roundRect">
            <a:avLst>
              <a:gd name="adj" fmla="val 7218"/>
            </a:avLst>
          </a:prstGeom>
          <a:pattFill prst="pct75">
            <a:fgClr>
              <a:srgbClr val="EAFFD5"/>
            </a:fgClr>
            <a:bgClr>
              <a:srgbClr val="FFFFFF"/>
            </a:bgClr>
          </a:patt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defTabSz="892175">
              <a:spcBef>
                <a:spcPct val="30000"/>
              </a:spcBef>
              <a:buFontTx/>
              <a:buChar char="-"/>
            </a:pPr>
            <a:r>
              <a:rPr lang="fr-FR" sz="1200" b="1"/>
              <a:t> Prise de décision concernant la sortie caisse</a:t>
            </a:r>
          </a:p>
        </p:txBody>
      </p:sp>
      <p:sp>
        <p:nvSpPr>
          <p:cNvPr id="2062" name="Text Box 23"/>
          <p:cNvSpPr txBox="1">
            <a:spLocks noChangeArrowheads="1"/>
          </p:cNvSpPr>
          <p:nvPr/>
        </p:nvSpPr>
        <p:spPr bwMode="auto">
          <a:xfrm>
            <a:off x="2439974" y="2581262"/>
            <a:ext cx="1111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/>
              <a:t>Système Source</a:t>
            </a:r>
          </a:p>
        </p:txBody>
      </p:sp>
      <p:sp>
        <p:nvSpPr>
          <p:cNvPr id="2063" name="Text Box 24"/>
          <p:cNvSpPr txBox="1">
            <a:spLocks noChangeArrowheads="1"/>
          </p:cNvSpPr>
          <p:nvPr/>
        </p:nvSpPr>
        <p:spPr bwMode="auto">
          <a:xfrm>
            <a:off x="6521436" y="2552687"/>
            <a:ext cx="1000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/>
              <a:t>Système Cible</a:t>
            </a:r>
          </a:p>
        </p:txBody>
      </p:sp>
      <p:sp>
        <p:nvSpPr>
          <p:cNvPr id="2064" name="AutoShape 25" descr="70 %"/>
          <p:cNvSpPr>
            <a:spLocks noChangeArrowheads="1"/>
          </p:cNvSpPr>
          <p:nvPr/>
        </p:nvSpPr>
        <p:spPr bwMode="auto">
          <a:xfrm>
            <a:off x="6197586" y="2805099"/>
            <a:ext cx="1655763" cy="523875"/>
          </a:xfrm>
          <a:prstGeom prst="roundRect">
            <a:avLst>
              <a:gd name="adj" fmla="val 16667"/>
            </a:avLst>
          </a:prstGeom>
          <a:pattFill prst="pct7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Hôte de caisse</a:t>
            </a:r>
          </a:p>
        </p:txBody>
      </p:sp>
      <p:sp>
        <p:nvSpPr>
          <p:cNvPr id="2065" name="AutoShape 8" descr="50 %"/>
          <p:cNvSpPr>
            <a:spLocks noChangeArrowheads="1"/>
          </p:cNvSpPr>
          <p:nvPr/>
        </p:nvSpPr>
        <p:spPr bwMode="auto">
          <a:xfrm>
            <a:off x="2165336" y="2805099"/>
            <a:ext cx="1655763" cy="523875"/>
          </a:xfrm>
          <a:prstGeom prst="roundRect">
            <a:avLst>
              <a:gd name="adj" fmla="val 16667"/>
            </a:avLst>
          </a:prstGeom>
          <a:pattFill prst="pct50">
            <a:fgClr>
              <a:srgbClr val="00F279"/>
            </a:fgClr>
            <a:bgClr>
              <a:srgbClr val="FFFFFF"/>
            </a:bgClr>
          </a:patt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3612" tIns="46086" rIns="93612" bIns="46086" anchor="ctr"/>
          <a:lstStyle/>
          <a:p>
            <a:pPr algn="ctr" defTabSz="892175">
              <a:buFontTx/>
              <a:buChar char="-"/>
            </a:pPr>
            <a:r>
              <a:rPr lang="fr-FR" sz="1200" b="1"/>
              <a:t> Hôte de caisse</a:t>
            </a:r>
          </a:p>
          <a:p>
            <a:pPr algn="ctr" defTabSz="892175"/>
            <a:endParaRPr lang="fr-FR" sz="1200" b="1"/>
          </a:p>
        </p:txBody>
      </p:sp>
      <p:sp>
        <p:nvSpPr>
          <p:cNvPr id="2066" name="AutoShape 26"/>
          <p:cNvSpPr>
            <a:spLocks noChangeArrowheads="1"/>
          </p:cNvSpPr>
          <p:nvPr/>
        </p:nvSpPr>
        <p:spPr bwMode="auto">
          <a:xfrm>
            <a:off x="1193786" y="2371712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E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7" name="AutoShape 27"/>
          <p:cNvSpPr>
            <a:spLocks noChangeArrowheads="1"/>
          </p:cNvSpPr>
          <p:nvPr/>
        </p:nvSpPr>
        <p:spPr bwMode="auto">
          <a:xfrm>
            <a:off x="8081949" y="2528874"/>
            <a:ext cx="504825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E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380968" y="71414"/>
            <a:ext cx="935837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smtClean="0"/>
              <a:t>Diagramme de Phénomène</a:t>
            </a:r>
            <a:br>
              <a:rPr lang="fr-FR" sz="2400" b="1" smtClean="0"/>
            </a:br>
            <a:r>
              <a:rPr lang="fr-FR" sz="2400" b="1" smtClean="0"/>
              <a:t>Evaluation de la Dangerosité en vue d’une Sortie </a:t>
            </a:r>
            <a:r>
              <a:rPr lang="fr-FR" sz="2400" b="1" smtClean="0"/>
              <a:t>Caisse</a:t>
            </a:r>
            <a:endParaRPr lang="fr-FR" sz="24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135</Words>
  <Application>Microsoft Office PowerPoint</Application>
  <PresentationFormat>Format A4 (210 x 297 mm)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Modèle par défaut</vt:lpstr>
      <vt:lpstr>Diapositive 1</vt:lpstr>
    </vt:vector>
  </TitlesOfParts>
  <Company>Syade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Serge Aries</dc:creator>
  <cp:lastModifiedBy>momo</cp:lastModifiedBy>
  <cp:revision>12</cp:revision>
  <dcterms:created xsi:type="dcterms:W3CDTF">2006-11-13T15:52:18Z</dcterms:created>
  <dcterms:modified xsi:type="dcterms:W3CDTF">2007-12-10T02:25:18Z</dcterms:modified>
</cp:coreProperties>
</file>