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10"/>
  </p:notesMasterIdLst>
  <p:sldIdLst>
    <p:sldId id="256" r:id="rId2"/>
    <p:sldId id="263" r:id="rId3"/>
    <p:sldId id="257" r:id="rId4"/>
    <p:sldId id="265" r:id="rId5"/>
    <p:sldId id="266" r:id="rId6"/>
    <p:sldId id="259" r:id="rId7"/>
    <p:sldId id="262" r:id="rId8"/>
    <p:sldId id="264" r:id="rId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8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D0E1D3-9024-4EFA-81A6-258AA4A68C68}" type="doc">
      <dgm:prSet loTypeId="urn:microsoft.com/office/officeart/2005/8/layout/hProcess9" loCatId="process" qsTypeId="urn:microsoft.com/office/officeart/2005/8/quickstyle/simple3" qsCatId="simple" csTypeId="urn:microsoft.com/office/officeart/2005/8/colors/colorful2" csCatId="colorful" phldr="1"/>
      <dgm:spPr/>
    </dgm:pt>
    <dgm:pt modelId="{386075B2-18DE-43AE-A965-880C2517282D}">
      <dgm:prSet phldrT="[Texte]"/>
      <dgm:spPr/>
      <dgm:t>
        <a:bodyPr/>
        <a:lstStyle/>
        <a:p>
          <a:r>
            <a:rPr lang="fr-FR" smtClean="0">
              <a:latin typeface="Calibri" pitchFamily="34" charset="0"/>
            </a:rPr>
            <a:t>Experience</a:t>
          </a:r>
          <a:endParaRPr lang="fr-FR"/>
        </a:p>
      </dgm:t>
    </dgm:pt>
    <dgm:pt modelId="{92121821-1A93-4290-9CA4-C003268C3A9E}" type="parTrans" cxnId="{8E8F44C9-4C0B-4A97-BAAA-0C6A83E99090}">
      <dgm:prSet/>
      <dgm:spPr/>
      <dgm:t>
        <a:bodyPr/>
        <a:lstStyle/>
        <a:p>
          <a:endParaRPr lang="fr-FR"/>
        </a:p>
      </dgm:t>
    </dgm:pt>
    <dgm:pt modelId="{3759FE86-0B08-4C16-AE25-45F19AF47FD0}" type="sibTrans" cxnId="{8E8F44C9-4C0B-4A97-BAAA-0C6A83E99090}">
      <dgm:prSet/>
      <dgm:spPr/>
      <dgm:t>
        <a:bodyPr/>
        <a:lstStyle/>
        <a:p>
          <a:endParaRPr lang="fr-FR"/>
        </a:p>
      </dgm:t>
    </dgm:pt>
    <dgm:pt modelId="{6C72D1B0-7AC6-4A5F-A67B-FE668119DF9A}">
      <dgm:prSet/>
      <dgm:spPr/>
      <dgm:t>
        <a:bodyPr/>
        <a:lstStyle/>
        <a:p>
          <a:r>
            <a:rPr lang="fr-FR" smtClean="0">
              <a:latin typeface="Calibri" pitchFamily="34" charset="0"/>
            </a:rPr>
            <a:t>Developpement de Connaissances précise liées à l’ensemble taches (notamment des contraintes liées)</a:t>
          </a:r>
        </a:p>
      </dgm:t>
    </dgm:pt>
    <dgm:pt modelId="{092C8C9C-69C4-4253-BE54-249C9E5261D2}" type="parTrans" cxnId="{DDE2D30E-5905-4979-96B7-AA02B3EEAE27}">
      <dgm:prSet/>
      <dgm:spPr/>
      <dgm:t>
        <a:bodyPr/>
        <a:lstStyle/>
        <a:p>
          <a:endParaRPr lang="fr-FR"/>
        </a:p>
      </dgm:t>
    </dgm:pt>
    <dgm:pt modelId="{EA17DF11-C55D-4F0D-B491-BF3D0433BDB4}" type="sibTrans" cxnId="{DDE2D30E-5905-4979-96B7-AA02B3EEAE27}">
      <dgm:prSet/>
      <dgm:spPr/>
      <dgm:t>
        <a:bodyPr/>
        <a:lstStyle/>
        <a:p>
          <a:endParaRPr lang="fr-FR"/>
        </a:p>
      </dgm:t>
    </dgm:pt>
    <dgm:pt modelId="{F8DF6F71-15CE-44E9-AC3A-685CC1F8B03A}">
      <dgm:prSet/>
      <dgm:spPr/>
      <dgm:t>
        <a:bodyPr/>
        <a:lstStyle/>
        <a:p>
          <a:r>
            <a:rPr lang="fr-FR" smtClean="0">
              <a:latin typeface="Calibri" pitchFamily="34" charset="0"/>
            </a:rPr>
            <a:t>Planification des actions :</a:t>
          </a:r>
          <a:endParaRPr lang="fr-FR" dirty="0" smtClean="0">
            <a:latin typeface="Calibri" pitchFamily="34" charset="0"/>
          </a:endParaRPr>
        </a:p>
      </dgm:t>
    </dgm:pt>
    <dgm:pt modelId="{46B5D03F-3D08-4203-8B84-B00B7E4F26A2}" type="parTrans" cxnId="{73711D37-F43E-4FA2-80A1-74C828B17A6A}">
      <dgm:prSet/>
      <dgm:spPr/>
      <dgm:t>
        <a:bodyPr/>
        <a:lstStyle/>
        <a:p>
          <a:endParaRPr lang="fr-FR"/>
        </a:p>
      </dgm:t>
    </dgm:pt>
    <dgm:pt modelId="{C4DDBD31-4B66-4467-A356-CBF30B5B7935}" type="sibTrans" cxnId="{73711D37-F43E-4FA2-80A1-74C828B17A6A}">
      <dgm:prSet/>
      <dgm:spPr/>
      <dgm:t>
        <a:bodyPr/>
        <a:lstStyle/>
        <a:p>
          <a:endParaRPr lang="fr-FR"/>
        </a:p>
      </dgm:t>
    </dgm:pt>
    <dgm:pt modelId="{2986E0FD-C9AE-4D55-B96D-9C2491D14E12}">
      <dgm:prSet/>
      <dgm:spPr/>
      <dgm:t>
        <a:bodyPr/>
        <a:lstStyle/>
        <a:p>
          <a:r>
            <a:rPr lang="fr-FR" smtClean="0">
              <a:latin typeface="Calibri" pitchFamily="34" charset="0"/>
            </a:rPr>
            <a:t>Optimisée en vue des tâches à exécuter.</a:t>
          </a:r>
        </a:p>
      </dgm:t>
    </dgm:pt>
    <dgm:pt modelId="{1412CCE5-5E3A-4D60-96F7-02F506A8BAA6}" type="parTrans" cxnId="{E472C0A1-F01A-49CD-8F21-99852195F000}">
      <dgm:prSet/>
      <dgm:spPr/>
      <dgm:t>
        <a:bodyPr/>
        <a:lstStyle/>
        <a:p>
          <a:endParaRPr lang="fr-FR"/>
        </a:p>
      </dgm:t>
    </dgm:pt>
    <dgm:pt modelId="{A7E65096-63F0-4182-B5BE-F4AA9893BF2D}" type="sibTrans" cxnId="{E472C0A1-F01A-49CD-8F21-99852195F000}">
      <dgm:prSet/>
      <dgm:spPr/>
      <dgm:t>
        <a:bodyPr/>
        <a:lstStyle/>
        <a:p>
          <a:endParaRPr lang="fr-FR"/>
        </a:p>
      </dgm:t>
    </dgm:pt>
    <dgm:pt modelId="{CEE7CCCD-168F-494A-B5BD-226F5DAC7F67}">
      <dgm:prSet/>
      <dgm:spPr/>
      <dgm:t>
        <a:bodyPr/>
        <a:lstStyle/>
        <a:p>
          <a:r>
            <a:rPr lang="fr-FR" smtClean="0">
              <a:latin typeface="Calibri" pitchFamily="34" charset="0"/>
            </a:rPr>
            <a:t>Minimiser l’effort et le temps lié à leur exécution</a:t>
          </a:r>
          <a:endParaRPr lang="fr-FR" dirty="0" smtClean="0">
            <a:latin typeface="Calibri" pitchFamily="34" charset="0"/>
          </a:endParaRPr>
        </a:p>
      </dgm:t>
    </dgm:pt>
    <dgm:pt modelId="{37C03FF9-8845-41A5-890F-3303F9BF72E0}" type="parTrans" cxnId="{E2E2A172-6EE2-46F6-9015-6F6F9EC38D11}">
      <dgm:prSet/>
      <dgm:spPr/>
      <dgm:t>
        <a:bodyPr/>
        <a:lstStyle/>
        <a:p>
          <a:endParaRPr lang="fr-FR"/>
        </a:p>
      </dgm:t>
    </dgm:pt>
    <dgm:pt modelId="{B4FC82E1-F126-4683-BD59-6515490A30EE}" type="sibTrans" cxnId="{E2E2A172-6EE2-46F6-9015-6F6F9EC38D11}">
      <dgm:prSet/>
      <dgm:spPr/>
      <dgm:t>
        <a:bodyPr/>
        <a:lstStyle/>
        <a:p>
          <a:endParaRPr lang="fr-FR"/>
        </a:p>
      </dgm:t>
    </dgm:pt>
    <dgm:pt modelId="{2F8998A6-BB9A-4C09-AD62-0B7710D5F94A}">
      <dgm:prSet/>
      <dgm:spPr/>
      <dgm:t>
        <a:bodyPr/>
        <a:lstStyle/>
        <a:p>
          <a:r>
            <a:rPr lang="fr-FR" smtClean="0">
              <a:latin typeface="Calibri" pitchFamily="34" charset="0"/>
            </a:rPr>
            <a:t>Constamment Mise à jour / Contexte</a:t>
          </a:r>
          <a:endParaRPr lang="fr-FR" dirty="0" smtClean="0">
            <a:latin typeface="Calibri" pitchFamily="34" charset="0"/>
          </a:endParaRPr>
        </a:p>
      </dgm:t>
    </dgm:pt>
    <dgm:pt modelId="{4A3EFA7B-2CDF-444C-939F-6CCFFD5BA782}" type="parTrans" cxnId="{46A9722B-3300-4CE6-BD11-7BD3AD262F52}">
      <dgm:prSet/>
      <dgm:spPr/>
      <dgm:t>
        <a:bodyPr/>
        <a:lstStyle/>
        <a:p>
          <a:endParaRPr lang="fr-FR"/>
        </a:p>
      </dgm:t>
    </dgm:pt>
    <dgm:pt modelId="{1B264ED3-7BC6-4B08-B5C4-3CBD751114D0}" type="sibTrans" cxnId="{46A9722B-3300-4CE6-BD11-7BD3AD262F52}">
      <dgm:prSet/>
      <dgm:spPr/>
      <dgm:t>
        <a:bodyPr/>
        <a:lstStyle/>
        <a:p>
          <a:endParaRPr lang="fr-FR"/>
        </a:p>
      </dgm:t>
    </dgm:pt>
    <dgm:pt modelId="{29F6616D-A028-45B0-9AC1-23FD7DB3B6FB}" type="pres">
      <dgm:prSet presAssocID="{BBD0E1D3-9024-4EFA-81A6-258AA4A68C68}" presName="CompostProcess" presStyleCnt="0">
        <dgm:presLayoutVars>
          <dgm:dir/>
          <dgm:resizeHandles val="exact"/>
        </dgm:presLayoutVars>
      </dgm:prSet>
      <dgm:spPr/>
    </dgm:pt>
    <dgm:pt modelId="{E5D9CAAA-3E63-4E0B-89C1-8FB9AC67F491}" type="pres">
      <dgm:prSet presAssocID="{BBD0E1D3-9024-4EFA-81A6-258AA4A68C68}" presName="arrow" presStyleLbl="bgShp" presStyleIdx="0" presStyleCnt="1"/>
      <dgm:spPr/>
    </dgm:pt>
    <dgm:pt modelId="{FC60A0F5-BFE4-4561-A60C-D4F709556CB9}" type="pres">
      <dgm:prSet presAssocID="{BBD0E1D3-9024-4EFA-81A6-258AA4A68C68}" presName="linearProcess" presStyleCnt="0"/>
      <dgm:spPr/>
    </dgm:pt>
    <dgm:pt modelId="{23741E77-0C12-42DB-9DBF-42E1D42DDA4C}" type="pres">
      <dgm:prSet presAssocID="{386075B2-18DE-43AE-A965-880C2517282D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82A1990-CC70-4A44-8B57-A1F8B01FBD6A}" type="pres">
      <dgm:prSet presAssocID="{3759FE86-0B08-4C16-AE25-45F19AF47FD0}" presName="sibTrans" presStyleCnt="0"/>
      <dgm:spPr/>
    </dgm:pt>
    <dgm:pt modelId="{6B453522-8E12-4BE5-A234-743D7AFA300B}" type="pres">
      <dgm:prSet presAssocID="{6C72D1B0-7AC6-4A5F-A67B-FE668119DF9A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67B392C-4C12-4E63-88BE-E3CAD86D241F}" type="pres">
      <dgm:prSet presAssocID="{EA17DF11-C55D-4F0D-B491-BF3D0433BDB4}" presName="sibTrans" presStyleCnt="0"/>
      <dgm:spPr/>
    </dgm:pt>
    <dgm:pt modelId="{F3B038A1-6D43-41BD-AB36-7D474BA49122}" type="pres">
      <dgm:prSet presAssocID="{F8DF6F71-15CE-44E9-AC3A-685CC1F8B03A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FF7E1D9-29EB-4633-B376-ECD91A954926}" type="presOf" srcId="{6C72D1B0-7AC6-4A5F-A67B-FE668119DF9A}" destId="{6B453522-8E12-4BE5-A234-743D7AFA300B}" srcOrd="0" destOrd="0" presId="urn:microsoft.com/office/officeart/2005/8/layout/hProcess9"/>
    <dgm:cxn modelId="{DDE2D30E-5905-4979-96B7-AA02B3EEAE27}" srcId="{BBD0E1D3-9024-4EFA-81A6-258AA4A68C68}" destId="{6C72D1B0-7AC6-4A5F-A67B-FE668119DF9A}" srcOrd="1" destOrd="0" parTransId="{092C8C9C-69C4-4253-BE54-249C9E5261D2}" sibTransId="{EA17DF11-C55D-4F0D-B491-BF3D0433BDB4}"/>
    <dgm:cxn modelId="{A1E3BBB4-FB7F-411D-93E9-E88C631AC155}" type="presOf" srcId="{386075B2-18DE-43AE-A965-880C2517282D}" destId="{23741E77-0C12-42DB-9DBF-42E1D42DDA4C}" srcOrd="0" destOrd="0" presId="urn:microsoft.com/office/officeart/2005/8/layout/hProcess9"/>
    <dgm:cxn modelId="{46A9722B-3300-4CE6-BD11-7BD3AD262F52}" srcId="{F8DF6F71-15CE-44E9-AC3A-685CC1F8B03A}" destId="{2F8998A6-BB9A-4C09-AD62-0B7710D5F94A}" srcOrd="1" destOrd="0" parTransId="{4A3EFA7B-2CDF-444C-939F-6CCFFD5BA782}" sibTransId="{1B264ED3-7BC6-4B08-B5C4-3CBD751114D0}"/>
    <dgm:cxn modelId="{F8F74326-0447-4DF7-B243-EEDC23E0F342}" type="presOf" srcId="{F8DF6F71-15CE-44E9-AC3A-685CC1F8B03A}" destId="{F3B038A1-6D43-41BD-AB36-7D474BA49122}" srcOrd="0" destOrd="0" presId="urn:microsoft.com/office/officeart/2005/8/layout/hProcess9"/>
    <dgm:cxn modelId="{8BBDB550-C477-4E38-B87B-1E873186BCC8}" type="presOf" srcId="{2986E0FD-C9AE-4D55-B96D-9C2491D14E12}" destId="{F3B038A1-6D43-41BD-AB36-7D474BA49122}" srcOrd="0" destOrd="1" presId="urn:microsoft.com/office/officeart/2005/8/layout/hProcess9"/>
    <dgm:cxn modelId="{8E8F44C9-4C0B-4A97-BAAA-0C6A83E99090}" srcId="{BBD0E1D3-9024-4EFA-81A6-258AA4A68C68}" destId="{386075B2-18DE-43AE-A965-880C2517282D}" srcOrd="0" destOrd="0" parTransId="{92121821-1A93-4290-9CA4-C003268C3A9E}" sibTransId="{3759FE86-0B08-4C16-AE25-45F19AF47FD0}"/>
    <dgm:cxn modelId="{E472C0A1-F01A-49CD-8F21-99852195F000}" srcId="{F8DF6F71-15CE-44E9-AC3A-685CC1F8B03A}" destId="{2986E0FD-C9AE-4D55-B96D-9C2491D14E12}" srcOrd="0" destOrd="0" parTransId="{1412CCE5-5E3A-4D60-96F7-02F506A8BAA6}" sibTransId="{A7E65096-63F0-4182-B5BE-F4AA9893BF2D}"/>
    <dgm:cxn modelId="{8F7A9A54-995E-4726-8B7F-E4EA63BE1F63}" type="presOf" srcId="{BBD0E1D3-9024-4EFA-81A6-258AA4A68C68}" destId="{29F6616D-A028-45B0-9AC1-23FD7DB3B6FB}" srcOrd="0" destOrd="0" presId="urn:microsoft.com/office/officeart/2005/8/layout/hProcess9"/>
    <dgm:cxn modelId="{73711D37-F43E-4FA2-80A1-74C828B17A6A}" srcId="{BBD0E1D3-9024-4EFA-81A6-258AA4A68C68}" destId="{F8DF6F71-15CE-44E9-AC3A-685CC1F8B03A}" srcOrd="2" destOrd="0" parTransId="{46B5D03F-3D08-4203-8B84-B00B7E4F26A2}" sibTransId="{C4DDBD31-4B66-4467-A356-CBF30B5B7935}"/>
    <dgm:cxn modelId="{354029CA-4FE7-49EC-A784-924F6D25D64F}" type="presOf" srcId="{CEE7CCCD-168F-494A-B5BD-226F5DAC7F67}" destId="{F3B038A1-6D43-41BD-AB36-7D474BA49122}" srcOrd="0" destOrd="2" presId="urn:microsoft.com/office/officeart/2005/8/layout/hProcess9"/>
    <dgm:cxn modelId="{E2E2A172-6EE2-46F6-9015-6F6F9EC38D11}" srcId="{2986E0FD-C9AE-4D55-B96D-9C2491D14E12}" destId="{CEE7CCCD-168F-494A-B5BD-226F5DAC7F67}" srcOrd="0" destOrd="0" parTransId="{37C03FF9-8845-41A5-890F-3303F9BF72E0}" sibTransId="{B4FC82E1-F126-4683-BD59-6515490A30EE}"/>
    <dgm:cxn modelId="{EA7F4877-9753-43DC-B639-0652608D7C59}" type="presOf" srcId="{2F8998A6-BB9A-4C09-AD62-0B7710D5F94A}" destId="{F3B038A1-6D43-41BD-AB36-7D474BA49122}" srcOrd="0" destOrd="3" presId="urn:microsoft.com/office/officeart/2005/8/layout/hProcess9"/>
    <dgm:cxn modelId="{53A73AF4-6C78-4C86-BB06-1487BA8A8015}" type="presParOf" srcId="{29F6616D-A028-45B0-9AC1-23FD7DB3B6FB}" destId="{E5D9CAAA-3E63-4E0B-89C1-8FB9AC67F491}" srcOrd="0" destOrd="0" presId="urn:microsoft.com/office/officeart/2005/8/layout/hProcess9"/>
    <dgm:cxn modelId="{3C3794F8-9AFC-4894-8471-53C84AD4EBBF}" type="presParOf" srcId="{29F6616D-A028-45B0-9AC1-23FD7DB3B6FB}" destId="{FC60A0F5-BFE4-4561-A60C-D4F709556CB9}" srcOrd="1" destOrd="0" presId="urn:microsoft.com/office/officeart/2005/8/layout/hProcess9"/>
    <dgm:cxn modelId="{76878E26-043E-4358-81C2-06A0802731E5}" type="presParOf" srcId="{FC60A0F5-BFE4-4561-A60C-D4F709556CB9}" destId="{23741E77-0C12-42DB-9DBF-42E1D42DDA4C}" srcOrd="0" destOrd="0" presId="urn:microsoft.com/office/officeart/2005/8/layout/hProcess9"/>
    <dgm:cxn modelId="{A833482E-8807-4B73-AB5C-69C7F6150D07}" type="presParOf" srcId="{FC60A0F5-BFE4-4561-A60C-D4F709556CB9}" destId="{282A1990-CC70-4A44-8B57-A1F8B01FBD6A}" srcOrd="1" destOrd="0" presId="urn:microsoft.com/office/officeart/2005/8/layout/hProcess9"/>
    <dgm:cxn modelId="{566C73B6-6CDB-47C5-B6A4-32F399EDD578}" type="presParOf" srcId="{FC60A0F5-BFE4-4561-A60C-D4F709556CB9}" destId="{6B453522-8E12-4BE5-A234-743D7AFA300B}" srcOrd="2" destOrd="0" presId="urn:microsoft.com/office/officeart/2005/8/layout/hProcess9"/>
    <dgm:cxn modelId="{3A0AA04B-062F-4DF5-80A1-378AE316F363}" type="presParOf" srcId="{FC60A0F5-BFE4-4561-A60C-D4F709556CB9}" destId="{367B392C-4C12-4E63-88BE-E3CAD86D241F}" srcOrd="3" destOrd="0" presId="urn:microsoft.com/office/officeart/2005/8/layout/hProcess9"/>
    <dgm:cxn modelId="{A1FC18EA-53EA-4325-A61B-AA9D8D04397D}" type="presParOf" srcId="{FC60A0F5-BFE4-4561-A60C-D4F709556CB9}" destId="{F3B038A1-6D43-41BD-AB36-7D474BA49122}" srcOrd="4" destOrd="0" presId="urn:microsoft.com/office/officeart/2005/8/layout/hProcess9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3914F6A-16AF-43AF-87C0-D6CAF35788C3}" type="datetimeFigureOut">
              <a:rPr lang="fr-FR"/>
              <a:pPr>
                <a:defRPr/>
              </a:pPr>
              <a:t>11/12/2007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C5C091B-9DB2-43D5-B8AF-C59B6434E2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à coins arrondis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20" name="Sous-titr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7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67EA8E-7178-4607-AC6F-63331E94AD5E}" type="datetimeFigureOut">
              <a:rPr lang="fr-FR"/>
              <a:pPr>
                <a:defRPr/>
              </a:pPr>
              <a:t>11/12/2007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1E0D22-A7B2-45CD-B777-A32C726035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9F161-62C8-4579-9BB6-D547B1266489}" type="datetimeFigureOut">
              <a:rPr lang="fr-FR"/>
              <a:pPr>
                <a:defRPr/>
              </a:pPr>
              <a:t>11/12/2007</a:t>
            </a:fld>
            <a:endParaRPr lang="fr-FR"/>
          </a:p>
        </p:txBody>
      </p:sp>
      <p:sp>
        <p:nvSpPr>
          <p:cNvPr id="5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F660B-8746-4F9A-AB23-CA696E1236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5506-187F-491C-AE15-48B75090C427}" type="datetimeFigureOut">
              <a:rPr lang="fr-FR"/>
              <a:pPr>
                <a:defRPr/>
              </a:pPr>
              <a:t>11/12/2007</a:t>
            </a:fld>
            <a:endParaRPr lang="fr-FR"/>
          </a:p>
        </p:txBody>
      </p:sp>
      <p:sp>
        <p:nvSpPr>
          <p:cNvPr id="5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21617-B439-458D-954A-3EC86403619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785EC-E6E5-437E-816F-74A1357194EE}" type="datetimeFigureOut">
              <a:rPr lang="fr-FR"/>
              <a:pPr>
                <a:defRPr/>
              </a:pPr>
              <a:t>11/12/2007</a:t>
            </a:fld>
            <a:endParaRPr lang="fr-FR"/>
          </a:p>
        </p:txBody>
      </p:sp>
      <p:sp>
        <p:nvSpPr>
          <p:cNvPr id="5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E3099-343D-4060-91AB-D5B98E85D9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à coins arrondis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32D268-E517-40C9-9493-E43828E2DBBB}" type="datetimeFigureOut">
              <a:rPr lang="fr-FR"/>
              <a:pPr>
                <a:defRPr/>
              </a:pPr>
              <a:t>11/12/2007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BA902-B735-4DD7-8A0E-6F6239D284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946C2-21A0-499C-8563-0CF3A8883537}" type="datetimeFigureOut">
              <a:rPr lang="fr-FR"/>
              <a:pPr>
                <a:defRPr/>
              </a:pPr>
              <a:t>11/12/2007</a:t>
            </a:fld>
            <a:endParaRPr lang="fr-FR"/>
          </a:p>
        </p:txBody>
      </p:sp>
      <p:sp>
        <p:nvSpPr>
          <p:cNvPr id="6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5E136-A623-43EC-B6AD-89365663C0C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8F6F2-C360-4BAF-92CB-DC9D37417CB5}" type="datetimeFigureOut">
              <a:rPr lang="fr-FR"/>
              <a:pPr>
                <a:defRPr/>
              </a:pPr>
              <a:t>11/12/2007</a:t>
            </a:fld>
            <a:endParaRPr lang="fr-FR"/>
          </a:p>
        </p:txBody>
      </p:sp>
      <p:sp>
        <p:nvSpPr>
          <p:cNvPr id="8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1966D-E50E-49D9-B4B9-559124051D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82F0B-2465-4372-A99F-954C3895A1B6}" type="datetimeFigureOut">
              <a:rPr lang="fr-FR"/>
              <a:pPr>
                <a:defRPr/>
              </a:pPr>
              <a:t>11/12/2007</a:t>
            </a:fld>
            <a:endParaRPr lang="fr-FR"/>
          </a:p>
        </p:txBody>
      </p:sp>
      <p:sp>
        <p:nvSpPr>
          <p:cNvPr id="4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B6666-44B5-48B0-89B4-F98ACCD4D3D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8A6154-B9B7-4AF4-A433-3C12028579AB}" type="datetimeFigureOut">
              <a:rPr lang="fr-FR"/>
              <a:pPr>
                <a:defRPr/>
              </a:pPr>
              <a:t>11/12/2007</a:t>
            </a:fld>
            <a:endParaRPr lang="fr-FR"/>
          </a:p>
        </p:txBody>
      </p:sp>
      <p:sp>
        <p:nvSpPr>
          <p:cNvPr id="4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2ABFBA-8A0B-41F1-A7B6-AF6FE74080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AB262-E402-4D10-A28D-2C9C38DC333B}" type="datetimeFigureOut">
              <a:rPr lang="fr-FR"/>
              <a:pPr>
                <a:defRPr/>
              </a:pPr>
              <a:t>11/12/2007</a:t>
            </a:fld>
            <a:endParaRPr lang="fr-FR"/>
          </a:p>
        </p:txBody>
      </p:sp>
      <p:sp>
        <p:nvSpPr>
          <p:cNvPr id="6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4264C-138E-4D3F-A2F2-B89E32054E0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Arrondir un rectangle à un seul coin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/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C63091-A961-42D1-96AF-C9C80F9969AA}" type="datetimeFigureOut">
              <a:rPr lang="fr-FR"/>
              <a:pPr>
                <a:defRPr/>
              </a:pPr>
              <a:t>11/12/2007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ECF00C2-2D6D-42B1-A08E-DE8C8A42ED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Espace réservé du titre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31" name="Espace réservé du texte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61BEB85-0A38-4728-87AF-0A1D6570E185}" type="datetimeFigureOut">
              <a:rPr lang="fr-FR"/>
              <a:pPr>
                <a:defRPr/>
              </a:pPr>
              <a:t>11/12/2007</a:t>
            </a:fld>
            <a:endParaRPr lang="fr-FR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EB355A9-0E68-45E0-8C10-3B8A958964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87" r:id="rId2"/>
    <p:sldLayoutId id="2147483795" r:id="rId3"/>
    <p:sldLayoutId id="2147483788" r:id="rId4"/>
    <p:sldLayoutId id="2147483789" r:id="rId5"/>
    <p:sldLayoutId id="2147483790" r:id="rId6"/>
    <p:sldLayoutId id="2147483796" r:id="rId7"/>
    <p:sldLayoutId id="2147483791" r:id="rId8"/>
    <p:sldLayoutId id="2147483797" r:id="rId9"/>
    <p:sldLayoutId id="2147483792" r:id="rId10"/>
    <p:sldLayoutId id="214748379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hyperlink" Target="Taches%20-%20Int&#233;gration.mmap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Site/index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LC%20-%20Tenue%20de%20Caisse.mmap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722313" y="1820863"/>
            <a:ext cx="77724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Projet Gestion des Connaissances</a:t>
            </a:r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722313" y="3800475"/>
            <a:ext cx="77724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fr-FR" dirty="0" smtClean="0"/>
              <a:t>Tenue de caisse dans une station service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fr-FR" dirty="0"/>
          </a:p>
        </p:txBody>
      </p:sp>
      <p:pic>
        <p:nvPicPr>
          <p:cNvPr id="6149" name="Picture 7" descr="bandeau copie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500063"/>
            <a:ext cx="8021638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l="13092" t="63513" r="21160" b="12086"/>
          <a:stretch>
            <a:fillRect/>
          </a:stretch>
        </p:blipFill>
        <p:spPr bwMode="auto">
          <a:xfrm>
            <a:off x="1214414" y="4357694"/>
            <a:ext cx="6929486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88" y="857250"/>
            <a:ext cx="8358187" cy="107156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Sommaire</a:t>
            </a:r>
            <a:br>
              <a:rPr lang="fr-FR" sz="32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endParaRPr lang="fr-FR" sz="32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7171" name="Espace réservé du contenu 4"/>
          <p:cNvSpPr>
            <a:spLocks noGrp="1"/>
          </p:cNvSpPr>
          <p:nvPr>
            <p:ph idx="1"/>
          </p:nvPr>
        </p:nvSpPr>
        <p:spPr>
          <a:xfrm>
            <a:off x="500063" y="1714500"/>
            <a:ext cx="8183562" cy="4187825"/>
          </a:xfrm>
        </p:spPr>
        <p:txBody>
          <a:bodyPr/>
          <a:lstStyle/>
          <a:p>
            <a:pPr eaLnBrk="1" hangingPunct="1"/>
            <a:r>
              <a:rPr lang="fr-FR" smtClean="0">
                <a:latin typeface="Calibri" pitchFamily="34" charset="0"/>
              </a:rPr>
              <a:t>Présentation du sujet</a:t>
            </a:r>
          </a:p>
          <a:p>
            <a:pPr eaLnBrk="1" hangingPunct="1"/>
            <a:endParaRPr lang="fr-FR" smtClean="0">
              <a:latin typeface="Calibri" pitchFamily="34" charset="0"/>
            </a:endParaRPr>
          </a:p>
          <a:p>
            <a:pPr eaLnBrk="1" hangingPunct="1"/>
            <a:r>
              <a:rPr lang="fr-FR" smtClean="0">
                <a:latin typeface="Calibri" pitchFamily="34" charset="0"/>
              </a:rPr>
              <a:t>Nécessité de recadrer l’activité étudiée</a:t>
            </a:r>
          </a:p>
          <a:p>
            <a:pPr eaLnBrk="1" hangingPunct="1"/>
            <a:endParaRPr lang="fr-FR" smtClean="0">
              <a:latin typeface="Calibri" pitchFamily="34" charset="0"/>
            </a:endParaRPr>
          </a:p>
          <a:p>
            <a:pPr eaLnBrk="1" hangingPunct="1"/>
            <a:r>
              <a:rPr lang="fr-FR" smtClean="0">
                <a:latin typeface="Calibri" pitchFamily="34" charset="0"/>
              </a:rPr>
              <a:t>Intégration dans un contexte plus vaste</a:t>
            </a:r>
          </a:p>
          <a:p>
            <a:pPr eaLnBrk="1" hangingPunct="1"/>
            <a:endParaRPr lang="fr-FR" smtClean="0">
              <a:latin typeface="Calibri" pitchFamily="34" charset="0"/>
            </a:endParaRPr>
          </a:p>
          <a:p>
            <a:pPr eaLnBrk="1" hangingPunct="1"/>
            <a:r>
              <a:rPr lang="fr-FR" smtClean="0">
                <a:latin typeface="Calibri" pitchFamily="34" charset="0"/>
              </a:rPr>
              <a:t>Manifestation de l’expertise</a:t>
            </a:r>
          </a:p>
          <a:p>
            <a:pPr eaLnBrk="1" hangingPunct="1"/>
            <a:endParaRPr lang="fr-FR" smtClean="0">
              <a:latin typeface="Calibri" pitchFamily="34" charset="0"/>
            </a:endParaRPr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7883525" y="6143625"/>
            <a:ext cx="974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fld id="{432A4B5F-9401-4BCB-809F-039A158DA035}" type="slidenum">
              <a:rPr lang="fr-FR">
                <a:latin typeface="Verdana" pitchFamily="34" charset="0"/>
              </a:rPr>
              <a:pPr/>
              <a:t>2</a:t>
            </a:fld>
            <a:r>
              <a:rPr lang="fr-FR">
                <a:latin typeface="Verdana" pitchFamily="34" charset="0"/>
              </a:rPr>
              <a:t>/ ML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F:\Pictures\Image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000108"/>
            <a:ext cx="7715304" cy="5799523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358188" cy="55086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320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Délimitation de la modélisation</a:t>
            </a:r>
            <a:endParaRPr lang="fr-FR" sz="32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8196" name="ZoneTexte 4"/>
          <p:cNvSpPr txBox="1">
            <a:spLocks noChangeArrowheads="1"/>
          </p:cNvSpPr>
          <p:nvPr/>
        </p:nvSpPr>
        <p:spPr bwMode="auto">
          <a:xfrm>
            <a:off x="8286750" y="6488112"/>
            <a:ext cx="857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fld id="{9D647245-A3B1-44EF-B5BD-3FE0A91A4D70}" type="slidenum">
              <a:rPr lang="fr-FR">
                <a:latin typeface="Verdana" pitchFamily="34" charset="0"/>
              </a:rPr>
              <a:pPr/>
              <a:t>3</a:t>
            </a:fld>
            <a:r>
              <a:rPr lang="fr-FR">
                <a:latin typeface="Verdana" pitchFamily="34" charset="0"/>
              </a:rPr>
              <a:t>/ML</a:t>
            </a:r>
          </a:p>
        </p:txBody>
      </p:sp>
      <p:grpSp>
        <p:nvGrpSpPr>
          <p:cNvPr id="11" name="Groupe 10"/>
          <p:cNvGrpSpPr/>
          <p:nvPr/>
        </p:nvGrpSpPr>
        <p:grpSpPr>
          <a:xfrm>
            <a:off x="2428860" y="4857760"/>
            <a:ext cx="1928826" cy="1928826"/>
            <a:chOff x="2293099" y="3859973"/>
            <a:chExt cx="2006407" cy="2006407"/>
          </a:xfrm>
        </p:grpSpPr>
        <p:sp>
          <p:nvSpPr>
            <p:cNvPr id="12" name="Ellipse 11"/>
            <p:cNvSpPr/>
            <p:nvPr/>
          </p:nvSpPr>
          <p:spPr>
            <a:xfrm>
              <a:off x="2293099" y="3859973"/>
              <a:ext cx="2006407" cy="2006407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  <p:sp>
          <p:nvSpPr>
            <p:cNvPr id="13" name="Ellipse 4"/>
            <p:cNvSpPr/>
            <p:nvPr/>
          </p:nvSpPr>
          <p:spPr>
            <a:xfrm>
              <a:off x="2586931" y="4153804"/>
              <a:ext cx="1418743" cy="14187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kern="1200" smtClean="0"/>
                <a:t>Encaissement</a:t>
              </a:r>
              <a:endParaRPr lang="fr-FR" sz="1400" kern="120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050" kern="1200" smtClean="0"/>
                <a:t>Gestion Administrative</a:t>
              </a:r>
              <a:endParaRPr lang="fr-FR" sz="1050" kern="120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050" kern="1200" smtClean="0"/>
                <a:t>Enregistrements Transactions</a:t>
              </a:r>
              <a:endParaRPr lang="fr-FR" sz="1050" kern="120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050" kern="1200" smtClean="0"/>
                <a:t>Gestion Caisse</a:t>
              </a:r>
              <a:endParaRPr lang="fr-FR" sz="1050" kern="1200"/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050" kern="1200" smtClean="0"/>
                <a:t>Inventaires</a:t>
              </a:r>
              <a:endParaRPr lang="fr-FR" sz="1050" kern="1200"/>
            </a:p>
          </p:txBody>
        </p:sp>
      </p:grpSp>
      <p:sp>
        <p:nvSpPr>
          <p:cNvPr id="14" name="Flèche droite à entaille 13"/>
          <p:cNvSpPr/>
          <p:nvPr/>
        </p:nvSpPr>
        <p:spPr>
          <a:xfrm>
            <a:off x="142844" y="5000636"/>
            <a:ext cx="2000264" cy="974413"/>
          </a:xfrm>
          <a:prstGeom prst="notch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smtClean="0"/>
              <a:t>Objet de Notre Modélisation</a:t>
            </a:r>
            <a:endParaRPr lang="fr-FR" sz="1400"/>
          </a:p>
        </p:txBody>
      </p:sp>
      <p:sp>
        <p:nvSpPr>
          <p:cNvPr id="18" name="Rectangle 17"/>
          <p:cNvSpPr/>
          <p:nvPr/>
        </p:nvSpPr>
        <p:spPr>
          <a:xfrm>
            <a:off x="357158" y="1648386"/>
            <a:ext cx="3000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L’encaissement, une sous-activité </a:t>
            </a:r>
            <a:r>
              <a:rPr lang="fr-FR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riche, dépendante </a:t>
            </a:r>
            <a:r>
              <a:rPr lang="fr-FR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du reste de l’activité.</a:t>
            </a:r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428596" y="2582416"/>
            <a:ext cx="350046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fr-FR" smtClean="0">
                <a:latin typeface="Calibri" pitchFamily="34" charset="0"/>
              </a:rPr>
              <a:t>Différentes </a:t>
            </a:r>
            <a:r>
              <a:rPr lang="fr-FR">
                <a:latin typeface="Calibri" pitchFamily="34" charset="0"/>
              </a:rPr>
              <a:t>activités en continu</a:t>
            </a:r>
          </a:p>
          <a:p>
            <a:pPr marL="548640" lvl="1" indent="-201168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fr-FR" smtClean="0">
                <a:latin typeface="Calibri" pitchFamily="34" charset="0"/>
              </a:rPr>
              <a:t>Servir </a:t>
            </a:r>
            <a:r>
              <a:rPr lang="fr-FR">
                <a:latin typeface="Calibri" pitchFamily="34" charset="0"/>
              </a:rPr>
              <a:t>le client </a:t>
            </a:r>
          </a:p>
          <a:p>
            <a:pPr marL="548640" lvl="1" indent="-201168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fr-FR">
                <a:latin typeface="Calibri" pitchFamily="34" charset="0"/>
              </a:rPr>
              <a:t>Encaisser les paiements</a:t>
            </a:r>
          </a:p>
          <a:p>
            <a:pPr marL="548640" lvl="1" indent="-201168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fr-FR">
                <a:latin typeface="Calibri" pitchFamily="34" charset="0"/>
              </a:rPr>
              <a:t>Gérer la </a:t>
            </a:r>
            <a:r>
              <a:rPr lang="fr-FR" smtClean="0">
                <a:latin typeface="Calibri" pitchFamily="34" charset="0"/>
              </a:rPr>
              <a:t>caisse</a:t>
            </a:r>
          </a:p>
          <a:p>
            <a:pPr marL="548640" lvl="1" indent="-201168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fr-FR" smtClean="0">
                <a:latin typeface="Calibri" pitchFamily="34" charset="0"/>
              </a:rPr>
              <a:t>Visualiser Service Essence</a:t>
            </a:r>
          </a:p>
          <a:p>
            <a:pPr marL="548640" lvl="1" indent="-201168" eaLnBrk="1" fontAlgn="auto" hangingPunct="1">
              <a:spcAft>
                <a:spcPts val="0"/>
              </a:spcAft>
              <a:buFont typeface="Verdana"/>
              <a:buChar char="◦"/>
              <a:defRPr/>
            </a:pPr>
            <a:endParaRPr lang="fr-FR">
              <a:latin typeface="Calibri" pitchFamily="34" charset="0"/>
            </a:endParaRPr>
          </a:p>
          <a:p>
            <a:pPr marL="548640" lvl="1" indent="-201168" eaLnBrk="1" fontAlgn="auto" hangingPunct="1">
              <a:spcAft>
                <a:spcPts val="0"/>
              </a:spcAft>
              <a:buFont typeface="Verdana"/>
              <a:buChar char="◦"/>
              <a:defRPr/>
            </a:pPr>
            <a:endParaRPr lang="fr-FR">
              <a:latin typeface="Calibri" pitchFamily="34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fr-FR">
                <a:latin typeface="Calibri" pitchFamily="34" charset="0"/>
              </a:rPr>
              <a:t>Activités dépendent fortement de la fréquentation de la </a:t>
            </a:r>
            <a:r>
              <a:rPr lang="fr-FR" smtClean="0">
                <a:latin typeface="Calibri" pitchFamily="34" charset="0"/>
              </a:rPr>
              <a:t>station-service, </a:t>
            </a:r>
            <a:r>
              <a:rPr lang="fr-FR" b="1" smtClean="0">
                <a:latin typeface="Calibri" pitchFamily="34" charset="0"/>
              </a:rPr>
              <a:t>et des nombreuses activités annexes à l’encaissement.</a:t>
            </a:r>
            <a:endParaRPr lang="fr-FR" b="1">
              <a:latin typeface="Calibri" pitchFamily="34" charset="0"/>
            </a:endParaRPr>
          </a:p>
          <a:p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1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7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625" y="592138"/>
            <a:ext cx="8358188" cy="5508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320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Modélisation</a:t>
            </a:r>
            <a:endParaRPr lang="fr-FR" sz="32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2291" name="Espace réservé du contenu 4"/>
          <p:cNvSpPr>
            <a:spLocks noGrp="1"/>
          </p:cNvSpPr>
          <p:nvPr>
            <p:ph idx="1"/>
          </p:nvPr>
        </p:nvSpPr>
        <p:spPr>
          <a:xfrm>
            <a:off x="428625" y="1714500"/>
            <a:ext cx="8183563" cy="4187825"/>
          </a:xfrm>
        </p:spPr>
        <p:txBody>
          <a:bodyPr/>
          <a:lstStyle/>
          <a:p>
            <a:pPr eaLnBrk="1" hangingPunct="1"/>
            <a:r>
              <a:rPr lang="fr-FR" smtClean="0">
                <a:latin typeface="Calibri" pitchFamily="34" charset="0"/>
              </a:rPr>
              <a:t>Diagramme OIDC</a:t>
            </a:r>
          </a:p>
          <a:p>
            <a:pPr eaLnBrk="1" hangingPunct="1"/>
            <a:r>
              <a:rPr lang="fr-FR" smtClean="0">
                <a:latin typeface="Calibri" pitchFamily="34" charset="0"/>
              </a:rPr>
              <a:t>1 Diagramme de plus de 50 Concepts</a:t>
            </a:r>
          </a:p>
          <a:p>
            <a:pPr eaLnBrk="1" hangingPunct="1"/>
            <a:r>
              <a:rPr lang="fr-FR" smtClean="0">
                <a:latin typeface="Calibri" pitchFamily="34" charset="0"/>
              </a:rPr>
              <a:t>3 Diagramme des Phénomène</a:t>
            </a:r>
          </a:p>
          <a:p>
            <a:pPr lvl="1" eaLnBrk="1" hangingPunct="1"/>
            <a:r>
              <a:rPr lang="fr-FR" smtClean="0">
                <a:latin typeface="Calibri" pitchFamily="34" charset="0"/>
              </a:rPr>
              <a:t>Satisfaction Client</a:t>
            </a:r>
          </a:p>
          <a:p>
            <a:pPr lvl="1" eaLnBrk="1" hangingPunct="1"/>
            <a:r>
              <a:rPr lang="fr-FR" smtClean="0">
                <a:latin typeface="Calibri" pitchFamily="34" charset="0"/>
              </a:rPr>
              <a:t>Gestion de l’affluence</a:t>
            </a:r>
          </a:p>
          <a:p>
            <a:pPr lvl="1" eaLnBrk="1" hangingPunct="1"/>
            <a:r>
              <a:rPr lang="fr-FR" smtClean="0">
                <a:latin typeface="Calibri" pitchFamily="34" charset="0"/>
              </a:rPr>
              <a:t>Evaluation Dangerosité</a:t>
            </a:r>
          </a:p>
          <a:p>
            <a:pPr eaLnBrk="1" hangingPunct="1"/>
            <a:r>
              <a:rPr lang="fr-FR" smtClean="0">
                <a:latin typeface="Calibri" pitchFamily="34" charset="0"/>
              </a:rPr>
              <a:t>1 GIGA </a:t>
            </a:r>
            <a:r>
              <a:rPr lang="fr-FR" smtClean="0">
                <a:latin typeface="Calibri" pitchFamily="34" charset="0"/>
              </a:rPr>
              <a:t>Diagramme des Taches</a:t>
            </a:r>
          </a:p>
          <a:p>
            <a:pPr eaLnBrk="1" hangingPunct="1"/>
            <a:r>
              <a:rPr lang="fr-FR" smtClean="0">
                <a:latin typeface="Calibri" pitchFamily="34" charset="0"/>
              </a:rPr>
              <a:t>1 Diagramme D’activité</a:t>
            </a:r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7812088" y="6143625"/>
            <a:ext cx="974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fld id="{757EB77E-F5C4-4A4A-AC5D-BB04B521EFE9}" type="slidenum">
              <a:rPr lang="fr-FR">
                <a:latin typeface="Verdana" pitchFamily="34" charset="0"/>
              </a:rPr>
              <a:pPr/>
              <a:t>4</a:t>
            </a:fld>
            <a:r>
              <a:rPr lang="fr-FR">
                <a:latin typeface="Verdana" pitchFamily="34" charset="0"/>
              </a:rPr>
              <a:t>/ ML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625" y="427212"/>
            <a:ext cx="8358188" cy="5508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320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OIDC</a:t>
            </a:r>
            <a:endParaRPr lang="fr-FR" sz="32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/>
          <a:srcRect t="3928" b="3928"/>
          <a:stretch>
            <a:fillRect/>
          </a:stretch>
        </p:blipFill>
        <p:spPr bwMode="auto">
          <a:xfrm>
            <a:off x="445636" y="928670"/>
            <a:ext cx="8269768" cy="5715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8169275" y="6488112"/>
            <a:ext cx="974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fld id="{757EB77E-F5C4-4A4A-AC5D-BB04B521EFE9}" type="slidenum">
              <a:rPr lang="fr-FR">
                <a:latin typeface="Verdana" pitchFamily="34" charset="0"/>
              </a:rPr>
              <a:pPr/>
              <a:t>5</a:t>
            </a:fld>
            <a:r>
              <a:rPr lang="fr-FR">
                <a:latin typeface="Verdana" pitchFamily="34" charset="0"/>
              </a:rPr>
              <a:t>/ ML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e 5"/>
          <p:cNvGraphicFramePr/>
          <p:nvPr/>
        </p:nvGraphicFramePr>
        <p:xfrm>
          <a:off x="119106" y="1643050"/>
          <a:ext cx="8882050" cy="4849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625" y="592138"/>
            <a:ext cx="8358188" cy="5508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Manifestation de l’expertise </a:t>
            </a:r>
            <a:endParaRPr lang="fr-FR" sz="32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357158" y="1428736"/>
            <a:ext cx="8183563" cy="4187825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fr-FR" smtClean="0">
                <a:latin typeface="Calibri" pitchFamily="34" charset="0"/>
              </a:rPr>
              <a:t>Meilleur intégration des taches : 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8169275" y="6488112"/>
            <a:ext cx="974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fld id="{6C4C36EE-647B-4CE1-875B-AA14E1BB2C9A}" type="slidenum">
              <a:rPr lang="fr-FR">
                <a:latin typeface="Verdana" pitchFamily="34" charset="0"/>
              </a:rPr>
              <a:pPr/>
              <a:t>6</a:t>
            </a:fld>
            <a:r>
              <a:rPr lang="fr-FR">
                <a:latin typeface="Verdana" pitchFamily="34" charset="0"/>
              </a:rPr>
              <a:t>/ ML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28596" y="5715016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mtClean="0"/>
              <a:t>Intégration des différentes Activité : </a:t>
            </a:r>
            <a:br>
              <a:rPr lang="fr-FR" smtClean="0"/>
            </a:br>
            <a:r>
              <a:rPr lang="fr-FR" smtClean="0"/>
              <a:t>			</a:t>
            </a:r>
            <a:r>
              <a:rPr lang="fr-FR" smtClean="0">
                <a:hlinkClick r:id="rId7" action="ppaction://hlinkfile"/>
              </a:rPr>
              <a:t>diagramme de Taches</a:t>
            </a:r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5812" y="571480"/>
            <a:ext cx="8358188" cy="5508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Une petite histoire</a:t>
            </a:r>
            <a:endParaRPr lang="fr-FR" sz="32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8169275" y="6488112"/>
            <a:ext cx="974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fld id="{757EB77E-F5C4-4A4A-AC5D-BB04B521EFE9}" type="slidenum">
              <a:rPr lang="fr-FR">
                <a:latin typeface="Verdana" pitchFamily="34" charset="0"/>
              </a:rPr>
              <a:pPr/>
              <a:t>7</a:t>
            </a:fld>
            <a:r>
              <a:rPr lang="fr-FR">
                <a:latin typeface="Verdana" pitchFamily="34" charset="0"/>
              </a:rPr>
              <a:t>/ ML</a:t>
            </a:r>
          </a:p>
        </p:txBody>
      </p:sp>
      <p:pic>
        <p:nvPicPr>
          <p:cNvPr id="12293" name="Picture 5" descr="F:\Documents\IDC-2A-S1\KM\Projet - station service\Site\media\dessin_cais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6261" y="2786058"/>
            <a:ext cx="5238750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ZoneTexte 5"/>
          <p:cNvSpPr txBox="1"/>
          <p:nvPr/>
        </p:nvSpPr>
        <p:spPr>
          <a:xfrm rot="20290398">
            <a:off x="-203210" y="555203"/>
            <a:ext cx="2868797" cy="1381601"/>
          </a:xfrm>
          <a:prstGeom prst="star12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smtClean="0"/>
              <a:t>Durée Réelle : </a:t>
            </a:r>
            <a:br>
              <a:rPr lang="fr-FR" sz="1400" smtClean="0"/>
            </a:br>
            <a:r>
              <a:rPr lang="fr-FR" sz="1400" smtClean="0"/>
              <a:t>20 à 30 secondes !!</a:t>
            </a:r>
            <a:endParaRPr lang="fr-FR" sz="1400"/>
          </a:p>
        </p:txBody>
      </p:sp>
      <p:sp>
        <p:nvSpPr>
          <p:cNvPr id="8" name="ZoneTexte 7"/>
          <p:cNvSpPr txBox="1"/>
          <p:nvPr/>
        </p:nvSpPr>
        <p:spPr>
          <a:xfrm rot="19051400">
            <a:off x="6905057" y="1996838"/>
            <a:ext cx="1995946" cy="1283910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mtClean="0"/>
              <a:t>Vue Station</a:t>
            </a:r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 rot="5400000">
            <a:off x="387347" y="4758366"/>
            <a:ext cx="1654135" cy="1571636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wrap="square" rtlCol="0">
            <a:spAutoFit/>
          </a:bodyPr>
          <a:lstStyle/>
          <a:p>
            <a:pPr algn="ctr"/>
            <a:endParaRPr lang="fr-FR" smtClean="0"/>
          </a:p>
          <a:p>
            <a:pPr algn="ctr"/>
            <a:r>
              <a:rPr lang="fr-FR" smtClean="0"/>
              <a:t>Alcool</a:t>
            </a:r>
            <a:br>
              <a:rPr lang="fr-FR" smtClean="0"/>
            </a:br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7358082" y="6143644"/>
            <a:ext cx="1214446" cy="307777"/>
          </a:xfrm>
          <a:prstGeom prst="borderCallout1">
            <a:avLst>
              <a:gd name="adj1" fmla="val -11079"/>
              <a:gd name="adj2" fmla="val 11906"/>
              <a:gd name="adj3" fmla="val -491837"/>
              <a:gd name="adj4" fmla="val -41117"/>
            </a:avLst>
          </a:prstGeom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smtClean="0"/>
              <a:t>Caisse TVA</a:t>
            </a:r>
            <a:endParaRPr lang="fr-FR" sz="1400"/>
          </a:p>
        </p:txBody>
      </p:sp>
      <p:sp>
        <p:nvSpPr>
          <p:cNvPr id="12" name="ZoneTexte 11"/>
          <p:cNvSpPr txBox="1"/>
          <p:nvPr/>
        </p:nvSpPr>
        <p:spPr>
          <a:xfrm>
            <a:off x="5857884" y="6143644"/>
            <a:ext cx="1214446" cy="523220"/>
          </a:xfrm>
          <a:prstGeom prst="borderCallout1">
            <a:avLst>
              <a:gd name="adj1" fmla="val 1554"/>
              <a:gd name="adj2" fmla="val 12814"/>
              <a:gd name="adj3" fmla="val -325288"/>
              <a:gd name="adj4" fmla="val -20972"/>
            </a:avLst>
          </a:prstGeom>
          <a:ln w="190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smtClean="0"/>
              <a:t>Caisse CB</a:t>
            </a:r>
            <a:br>
              <a:rPr lang="fr-FR" sz="1400" smtClean="0"/>
            </a:br>
            <a:r>
              <a:rPr lang="fr-FR" sz="1400" smtClean="0"/>
              <a:t>+ Total</a:t>
            </a:r>
            <a:endParaRPr lang="fr-FR" sz="1400"/>
          </a:p>
        </p:txBody>
      </p:sp>
      <p:sp>
        <p:nvSpPr>
          <p:cNvPr id="13" name="ZoneTexte 12"/>
          <p:cNvSpPr txBox="1"/>
          <p:nvPr/>
        </p:nvSpPr>
        <p:spPr>
          <a:xfrm>
            <a:off x="4500562" y="6143644"/>
            <a:ext cx="1214446" cy="523220"/>
          </a:xfrm>
          <a:prstGeom prst="borderCallout1">
            <a:avLst>
              <a:gd name="adj1" fmla="val -551"/>
              <a:gd name="adj2" fmla="val 50006"/>
              <a:gd name="adj3" fmla="val -278542"/>
              <a:gd name="adj4" fmla="val 50694"/>
            </a:avLst>
          </a:prstGeom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smtClean="0"/>
              <a:t>Tirroir Caisse</a:t>
            </a:r>
            <a:endParaRPr lang="fr-FR" sz="1400"/>
          </a:p>
        </p:txBody>
      </p:sp>
      <p:sp>
        <p:nvSpPr>
          <p:cNvPr id="14" name="ZoneTexte 13"/>
          <p:cNvSpPr txBox="1"/>
          <p:nvPr/>
        </p:nvSpPr>
        <p:spPr>
          <a:xfrm>
            <a:off x="3143240" y="6143644"/>
            <a:ext cx="1214446" cy="523220"/>
          </a:xfrm>
          <a:prstGeom prst="borderCallout1">
            <a:avLst>
              <a:gd name="adj1" fmla="val -2657"/>
              <a:gd name="adj2" fmla="val 72685"/>
              <a:gd name="adj3" fmla="val -305915"/>
              <a:gd name="adj4" fmla="val 73372"/>
            </a:avLst>
          </a:prstGeom>
          <a:ln w="190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smtClean="0"/>
              <a:t>Jeton Karcher</a:t>
            </a:r>
            <a:endParaRPr lang="fr-FR" sz="1400"/>
          </a:p>
        </p:txBody>
      </p:sp>
      <p:sp>
        <p:nvSpPr>
          <p:cNvPr id="15" name="ZoneTexte 14"/>
          <p:cNvSpPr txBox="1"/>
          <p:nvPr/>
        </p:nvSpPr>
        <p:spPr>
          <a:xfrm>
            <a:off x="2214546" y="1557796"/>
            <a:ext cx="2071702" cy="1265873"/>
          </a:xfrm>
          <a:prstGeom prst="leftRightUpArrow">
            <a:avLst>
              <a:gd name="adj1" fmla="val 28927"/>
              <a:gd name="adj2" fmla="val 34498"/>
              <a:gd name="adj3" fmla="val 2451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mtClean="0"/>
              <a:t>Boutique</a:t>
            </a:r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5143504" y="2000240"/>
            <a:ext cx="1214446" cy="307777"/>
          </a:xfrm>
          <a:prstGeom prst="borderCallout1">
            <a:avLst>
              <a:gd name="adj1" fmla="val 98200"/>
              <a:gd name="adj2" fmla="val 48193"/>
              <a:gd name="adj3" fmla="val 566008"/>
              <a:gd name="adj4" fmla="val -31858"/>
            </a:avLst>
          </a:prstGeom>
          <a:ln w="190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smtClean="0"/>
              <a:t>Comptoir</a:t>
            </a:r>
            <a:endParaRPr lang="fr-FR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625" y="592138"/>
            <a:ext cx="8358188" cy="5508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320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Des questions ?</a:t>
            </a:r>
            <a:endParaRPr lang="fr-FR" sz="32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8169275" y="6488112"/>
            <a:ext cx="974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fld id="{757EB77E-F5C4-4A4A-AC5D-BB04B521EFE9}" type="slidenum">
              <a:rPr lang="fr-FR">
                <a:latin typeface="Verdana" pitchFamily="34" charset="0"/>
              </a:rPr>
              <a:pPr/>
              <a:t>8</a:t>
            </a:fld>
            <a:r>
              <a:rPr lang="fr-FR">
                <a:latin typeface="Verdana" pitchFamily="34" charset="0"/>
              </a:rPr>
              <a:t>/ ML</a:t>
            </a:r>
          </a:p>
        </p:txBody>
      </p:sp>
      <p:sp>
        <p:nvSpPr>
          <p:cNvPr id="5" name="Espace réservé du contenu 4"/>
          <p:cNvSpPr txBox="1">
            <a:spLocks/>
          </p:cNvSpPr>
          <p:nvPr/>
        </p:nvSpPr>
        <p:spPr bwMode="auto">
          <a:xfrm>
            <a:off x="428596" y="1714488"/>
            <a:ext cx="4071937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marL="265113" marR="0" lvl="0" indent="-265113" algn="l" defTabSz="914400" rtl="0" eaLnBrk="1" fontAlgn="base" latinLnBrk="0" hangingPunct="1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hlinkClick r:id="rId3" action="ppaction://hlinkfile"/>
              </a:rPr>
              <a:t>Notre Site Web</a:t>
            </a:r>
            <a:endParaRPr kumimoji="0" lang="fr-FR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l="18000" t="17752" r="27000" b="8915"/>
          <a:stretch>
            <a:fillRect/>
          </a:stretch>
        </p:blipFill>
        <p:spPr bwMode="auto">
          <a:xfrm>
            <a:off x="4572000" y="2357430"/>
            <a:ext cx="3429024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7" name="Espace réservé du contenu 4"/>
          <p:cNvSpPr txBox="1">
            <a:spLocks/>
          </p:cNvSpPr>
          <p:nvPr/>
        </p:nvSpPr>
        <p:spPr bwMode="auto">
          <a:xfrm>
            <a:off x="4572000" y="1500174"/>
            <a:ext cx="407193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marL="265113" marR="0" lvl="0" indent="-265113" algn="l" defTabSz="914400" rtl="0" eaLnBrk="1" fontAlgn="base" latinLnBrk="0" hangingPunct="1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hlinkClick r:id="rId5" action="ppaction://hlinkfile"/>
              </a:rPr>
              <a:t>Notre Livre de Connaissances</a:t>
            </a:r>
            <a:endParaRPr kumimoji="0" lang="fr-FR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6"/>
          <a:srcRect l="6607" t="13571" r="15446" b="2857"/>
          <a:stretch>
            <a:fillRect/>
          </a:stretch>
        </p:blipFill>
        <p:spPr bwMode="auto">
          <a:xfrm>
            <a:off x="428596" y="2555542"/>
            <a:ext cx="3929090" cy="315947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ContrastingRightFacing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ZoneTexte 7"/>
          <p:cNvSpPr txBox="1"/>
          <p:nvPr/>
        </p:nvSpPr>
        <p:spPr>
          <a:xfrm>
            <a:off x="2500298" y="5845750"/>
            <a:ext cx="500066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mtClean="0"/>
              <a:t>http://ambelin.free.fr/IDC/ProjetMASK/</a:t>
            </a:r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</TotalTime>
  <Words>227</Words>
  <Application>Microsoft Office PowerPoint</Application>
  <PresentationFormat>Affichage à l'écran (4:3)</PresentationFormat>
  <Paragraphs>67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Aspect</vt:lpstr>
      <vt:lpstr>Projet Gestion des Connaissances</vt:lpstr>
      <vt:lpstr>Sommaire </vt:lpstr>
      <vt:lpstr>Délimitation de la modélisation</vt:lpstr>
      <vt:lpstr>Modélisation</vt:lpstr>
      <vt:lpstr>OIDC</vt:lpstr>
      <vt:lpstr>Manifestation de l’expertise </vt:lpstr>
      <vt:lpstr>Une petite histoire</vt:lpstr>
      <vt:lpstr>Des questions ?</vt:lpstr>
    </vt:vector>
  </TitlesOfParts>
  <Company>XPSP2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Gestion des Connaissances</dc:title>
  <dc:creator>BRENKLE Jullien</dc:creator>
  <cp:lastModifiedBy>momo</cp:lastModifiedBy>
  <cp:revision>12</cp:revision>
  <dcterms:created xsi:type="dcterms:W3CDTF">2007-12-09T14:07:11Z</dcterms:created>
  <dcterms:modified xsi:type="dcterms:W3CDTF">2007-12-11T00:56:49Z</dcterms:modified>
</cp:coreProperties>
</file>