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906000" cy="6858000" type="A4"/>
  <p:notesSz cx="6858000" cy="91440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00F279"/>
    <a:srgbClr val="00FE7F"/>
    <a:srgbClr val="339933"/>
    <a:srgbClr val="339966"/>
    <a:srgbClr val="FFFFCC"/>
    <a:srgbClr val="003300"/>
    <a:srgbClr val="008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snapVertSplitter="1" vertBarState="minimized" horzBarState="maximized">
    <p:restoredLeft sz="15620" autoAdjust="0"/>
    <p:restoredTop sz="94658" autoAdjust="0"/>
  </p:normalViewPr>
  <p:slideViewPr>
    <p:cSldViewPr>
      <p:cViewPr varScale="1">
        <p:scale>
          <a:sx n="90" d="100"/>
          <a:sy n="90" d="100"/>
        </p:scale>
        <p:origin x="-312" y="-82"/>
      </p:cViewPr>
      <p:guideLst>
        <p:guide orient="horz" pos="1344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F6B060-AE90-4C0B-9978-0B99C6F8B865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60CF9C-D28C-4026-B3D9-4B17DFC80609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6D0C26-CCE0-4776-9D65-CA075F668511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8D8B1D-4E72-4251-834B-AD6C1570463D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82985D-6103-4C31-ACEA-02CA19B0AF62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AFF3B9-EEC4-422C-A76B-E290D464E986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325E53-FB96-48EA-B52E-4B069BCA6123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0F6074-3E46-4A3C-93D6-F9D6E283C797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1B7170-8915-4F41-ABCE-E78AFF3841C6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B8E967-6818-42E1-9CEB-D3048EE869E3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7E62A5-C2AB-4CE4-BA41-95F4CFC9C321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pPr>
              <a:defRPr/>
            </a:pPr>
            <a:fld id="{6B6A661B-6D90-4C2B-88E1-F810999FE22D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AutoShape 4" descr="60 %"/>
          <p:cNvSpPr>
            <a:spLocks noChangeArrowheads="1"/>
          </p:cNvSpPr>
          <p:nvPr/>
        </p:nvSpPr>
        <p:spPr bwMode="auto">
          <a:xfrm>
            <a:off x="1568450" y="1620838"/>
            <a:ext cx="6769100" cy="3384550"/>
          </a:xfrm>
          <a:prstGeom prst="roundRect">
            <a:avLst>
              <a:gd name="adj" fmla="val 5773"/>
            </a:avLst>
          </a:prstGeom>
          <a:pattFill prst="pct60">
            <a:fgClr>
              <a:srgbClr val="CCFFCC"/>
            </a:fgClr>
            <a:bgClr>
              <a:srgbClr val="FFFFFF"/>
            </a:bgClr>
          </a:pattFill>
          <a:ln w="12699">
            <a:solidFill>
              <a:srgbClr val="0033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fr-FR"/>
          </a:p>
        </p:txBody>
      </p:sp>
      <p:sp>
        <p:nvSpPr>
          <p:cNvPr id="2051" name="AutoShape 5"/>
          <p:cNvSpPr>
            <a:spLocks noChangeArrowheads="1"/>
          </p:cNvSpPr>
          <p:nvPr/>
        </p:nvSpPr>
        <p:spPr bwMode="auto">
          <a:xfrm>
            <a:off x="2895600" y="900113"/>
            <a:ext cx="4113213" cy="936625"/>
          </a:xfrm>
          <a:prstGeom prst="roundRect">
            <a:avLst>
              <a:gd name="adj" fmla="val 16667"/>
            </a:avLst>
          </a:prstGeom>
          <a:solidFill>
            <a:srgbClr val="00F279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lIns="93612" tIns="46086" rIns="93612" bIns="46086" anchor="ctr"/>
          <a:lstStyle/>
          <a:p>
            <a:pPr algn="ctr" defTabSz="892175">
              <a:buFontTx/>
              <a:buChar char="-"/>
            </a:pPr>
            <a:r>
              <a:rPr lang="fr-FR" sz="1200" b="1"/>
              <a:t> Personnes présentes dans la </a:t>
            </a:r>
            <a:r>
              <a:rPr lang="fr-FR" sz="1200" b="1" smtClean="0"/>
              <a:t>boutique</a:t>
            </a:r>
          </a:p>
          <a:p>
            <a:pPr algn="ctr" defTabSz="892175">
              <a:buFontTx/>
              <a:buChar char="-"/>
            </a:pPr>
            <a:r>
              <a:rPr lang="fr-FR" sz="1200" b="1" smtClean="0"/>
              <a:t> Activité de </a:t>
            </a:r>
            <a:r>
              <a:rPr lang="fr-FR" sz="1200" b="1" smtClean="0"/>
              <a:t>l’hôte </a:t>
            </a:r>
            <a:r>
              <a:rPr lang="fr-FR" sz="1200" b="1" smtClean="0"/>
              <a:t>de caisse (charge de travail</a:t>
            </a:r>
            <a:r>
              <a:rPr lang="fr-FR" sz="1200" b="1" smtClean="0"/>
              <a:t>)</a:t>
            </a:r>
          </a:p>
          <a:p>
            <a:pPr algn="ctr" defTabSz="892175">
              <a:buFontTx/>
              <a:buChar char="-"/>
            </a:pPr>
            <a:r>
              <a:rPr lang="fr-FR" sz="1200" b="1" smtClean="0"/>
              <a:t> </a:t>
            </a:r>
            <a:r>
              <a:rPr lang="fr-FR" sz="1200" b="1" smtClean="0"/>
              <a:t>Humeur &amp; Personnalité de l’hôte de caisse.</a:t>
            </a:r>
            <a:endParaRPr lang="fr-FR" sz="1200" b="1"/>
          </a:p>
        </p:txBody>
      </p:sp>
      <p:sp>
        <p:nvSpPr>
          <p:cNvPr id="2052" name="Rectangle 12"/>
          <p:cNvSpPr>
            <a:spLocks noChangeArrowheads="1"/>
          </p:cNvSpPr>
          <p:nvPr/>
        </p:nvSpPr>
        <p:spPr bwMode="auto">
          <a:xfrm>
            <a:off x="200025" y="1284288"/>
            <a:ext cx="1824038" cy="400110"/>
          </a:xfrm>
          <a:prstGeom prst="rect">
            <a:avLst/>
          </a:prstGeom>
          <a:solidFill>
            <a:schemeClr val="bg1"/>
          </a:solidFill>
          <a:ln w="19050">
            <a:solidFill>
              <a:srgbClr val="008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1000" b="1">
                <a:solidFill>
                  <a:srgbClr val="000099"/>
                </a:solidFill>
              </a:rPr>
              <a:t>Événement déclencheur :</a:t>
            </a:r>
          </a:p>
          <a:p>
            <a:pPr>
              <a:buFontTx/>
              <a:buChar char="•"/>
            </a:pPr>
            <a:r>
              <a:rPr lang="fr-FR" sz="1000" b="1" smtClean="0">
                <a:solidFill>
                  <a:srgbClr val="000099"/>
                </a:solidFill>
              </a:rPr>
              <a:t> Contact avec le client</a:t>
            </a:r>
            <a:endParaRPr lang="fr-FR" sz="1000" b="1">
              <a:solidFill>
                <a:srgbClr val="000099"/>
              </a:solidFill>
            </a:endParaRPr>
          </a:p>
        </p:txBody>
      </p:sp>
      <p:sp>
        <p:nvSpPr>
          <p:cNvPr id="2053" name="Rectangle 13"/>
          <p:cNvSpPr>
            <a:spLocks noChangeArrowheads="1"/>
          </p:cNvSpPr>
          <p:nvPr/>
        </p:nvSpPr>
        <p:spPr bwMode="auto">
          <a:xfrm>
            <a:off x="3808413" y="760413"/>
            <a:ext cx="2289175" cy="212725"/>
          </a:xfrm>
          <a:prstGeom prst="rect">
            <a:avLst/>
          </a:prstGeom>
          <a:solidFill>
            <a:srgbClr val="00CC00"/>
          </a:solidFill>
          <a:ln w="12699">
            <a:solidFill>
              <a:srgbClr val="339933"/>
            </a:solidFill>
            <a:miter lim="800000"/>
            <a:headEnd/>
            <a:tailEnd/>
          </a:ln>
        </p:spPr>
        <p:txBody>
          <a:bodyPr lIns="0" tIns="0" rIns="0" bIns="0" anchor="ctr" anchorCtr="1">
            <a:spAutoFit/>
          </a:bodyPr>
          <a:lstStyle/>
          <a:p>
            <a:pPr algn="ctr" defTabSz="892175"/>
            <a:r>
              <a:rPr lang="fr-FR" sz="1300" b="1"/>
              <a:t>Champ d’influences</a:t>
            </a:r>
          </a:p>
        </p:txBody>
      </p:sp>
      <p:sp>
        <p:nvSpPr>
          <p:cNvPr id="2054" name="Rectangle 14"/>
          <p:cNvSpPr>
            <a:spLocks noChangeArrowheads="1"/>
          </p:cNvSpPr>
          <p:nvPr/>
        </p:nvSpPr>
        <p:spPr bwMode="auto">
          <a:xfrm>
            <a:off x="7310438" y="857250"/>
            <a:ext cx="2357437" cy="708025"/>
          </a:xfrm>
          <a:prstGeom prst="rect">
            <a:avLst/>
          </a:prstGeom>
          <a:solidFill>
            <a:schemeClr val="bg1"/>
          </a:solidFill>
          <a:ln w="19050">
            <a:solidFill>
              <a:srgbClr val="008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1000" b="1">
                <a:solidFill>
                  <a:srgbClr val="000099"/>
                </a:solidFill>
              </a:rPr>
              <a:t>Conséquence:</a:t>
            </a:r>
          </a:p>
          <a:p>
            <a:pPr>
              <a:buFontTx/>
              <a:buChar char="-"/>
            </a:pPr>
            <a:r>
              <a:rPr lang="fr-FR" sz="1000">
                <a:solidFill>
                  <a:srgbClr val="000099"/>
                </a:solidFill>
              </a:rPr>
              <a:t> Satisfaction du client </a:t>
            </a:r>
            <a:r>
              <a:rPr lang="fr-FR" sz="1000" smtClean="0">
                <a:solidFill>
                  <a:srgbClr val="000099"/>
                </a:solidFill>
              </a:rPr>
              <a:t>: besoin assouvi </a:t>
            </a:r>
            <a:r>
              <a:rPr lang="fr-FR" sz="1000" smtClean="0">
                <a:solidFill>
                  <a:srgbClr val="000099"/>
                </a:solidFill>
                <a:sym typeface="Wingdings" pitchFamily="2" charset="2"/>
              </a:rPr>
              <a:t> </a:t>
            </a:r>
            <a:r>
              <a:rPr lang="fr-FR" sz="1000">
                <a:solidFill>
                  <a:srgbClr val="000099"/>
                </a:solidFill>
                <a:sym typeface="Wingdings" pitchFamily="2" charset="2"/>
              </a:rPr>
              <a:t>achat éventuel</a:t>
            </a:r>
            <a:endParaRPr lang="fr-FR" sz="1000">
              <a:solidFill>
                <a:srgbClr val="000099"/>
              </a:solidFill>
            </a:endParaRPr>
          </a:p>
          <a:p>
            <a:pPr>
              <a:buFontTx/>
              <a:buChar char="-"/>
            </a:pPr>
            <a:r>
              <a:rPr lang="fr-FR" sz="1000" smtClean="0">
                <a:solidFill>
                  <a:srgbClr val="000099"/>
                </a:solidFill>
              </a:rPr>
              <a:t>Insatisfaction </a:t>
            </a:r>
            <a:endParaRPr lang="fr-FR" sz="1000">
              <a:solidFill>
                <a:srgbClr val="000099"/>
              </a:solidFill>
            </a:endParaRPr>
          </a:p>
        </p:txBody>
      </p:sp>
      <p:sp>
        <p:nvSpPr>
          <p:cNvPr id="2056" name="Rectangle 16"/>
          <p:cNvSpPr>
            <a:spLocks noChangeArrowheads="1"/>
          </p:cNvSpPr>
          <p:nvPr/>
        </p:nvSpPr>
        <p:spPr bwMode="auto">
          <a:xfrm flipH="1">
            <a:off x="5673725" y="5149850"/>
            <a:ext cx="2808288" cy="1384995"/>
          </a:xfrm>
          <a:prstGeom prst="rect">
            <a:avLst/>
          </a:prstGeom>
          <a:solidFill>
            <a:schemeClr val="bg1"/>
          </a:solidFill>
          <a:ln w="12700">
            <a:solidFill>
              <a:srgbClr val="008000"/>
            </a:solidFill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pPr marL="131763" defTabSz="892175">
              <a:buFontTx/>
              <a:buChar char="-"/>
            </a:pPr>
            <a:r>
              <a:rPr lang="fr-FR" sz="1000" smtClean="0">
                <a:solidFill>
                  <a:srgbClr val="000099"/>
                </a:solidFill>
              </a:rPr>
              <a:t> </a:t>
            </a:r>
            <a:r>
              <a:rPr lang="fr-FR" sz="1000" b="1" smtClean="0">
                <a:solidFill>
                  <a:srgbClr val="000099"/>
                </a:solidFill>
              </a:rPr>
              <a:t>Cognitif</a:t>
            </a:r>
            <a:r>
              <a:rPr lang="fr-FR" sz="1000" smtClean="0">
                <a:solidFill>
                  <a:srgbClr val="000099"/>
                </a:solidFill>
              </a:rPr>
              <a:t> </a:t>
            </a:r>
            <a:r>
              <a:rPr lang="fr-FR" sz="1000" smtClean="0">
                <a:solidFill>
                  <a:srgbClr val="000099"/>
                </a:solidFill>
              </a:rPr>
              <a:t>: </a:t>
            </a:r>
            <a:r>
              <a:rPr lang="fr-FR" sz="1000" smtClean="0">
                <a:solidFill>
                  <a:srgbClr val="000099"/>
                </a:solidFill>
              </a:rPr>
              <a:t>Prise en compte de la demande et adaptation de la réponse.</a:t>
            </a:r>
            <a:endParaRPr lang="fr-FR" sz="1000" smtClean="0">
              <a:solidFill>
                <a:srgbClr val="000099"/>
              </a:solidFill>
            </a:endParaRPr>
          </a:p>
          <a:p>
            <a:pPr marL="131763" defTabSz="892175">
              <a:buFontTx/>
              <a:buChar char="-"/>
            </a:pPr>
            <a:r>
              <a:rPr lang="fr-FR" sz="1000" b="1" smtClean="0">
                <a:solidFill>
                  <a:srgbClr val="000099"/>
                </a:solidFill>
              </a:rPr>
              <a:t>Informatif</a:t>
            </a:r>
            <a:r>
              <a:rPr lang="fr-FR" sz="1000" smtClean="0">
                <a:solidFill>
                  <a:srgbClr val="000099"/>
                </a:solidFill>
              </a:rPr>
              <a:t> </a:t>
            </a:r>
            <a:r>
              <a:rPr lang="fr-FR" sz="1000">
                <a:solidFill>
                  <a:srgbClr val="000099"/>
                </a:solidFill>
              </a:rPr>
              <a:t>: </a:t>
            </a:r>
            <a:r>
              <a:rPr lang="fr-FR" sz="1000" smtClean="0">
                <a:solidFill>
                  <a:srgbClr val="000099"/>
                </a:solidFill>
              </a:rPr>
              <a:t>Transmission d’informations permettant de satisfaire la demande</a:t>
            </a:r>
            <a:endParaRPr lang="fr-FR" sz="1000">
              <a:solidFill>
                <a:srgbClr val="000099"/>
              </a:solidFill>
            </a:endParaRPr>
          </a:p>
          <a:p>
            <a:pPr marL="131763" defTabSz="892175">
              <a:buFontTx/>
              <a:buChar char="-"/>
            </a:pPr>
            <a:r>
              <a:rPr lang="fr-FR" sz="1000" b="1" smtClean="0">
                <a:solidFill>
                  <a:srgbClr val="000099"/>
                </a:solidFill>
              </a:rPr>
              <a:t>Émotionnel </a:t>
            </a:r>
            <a:r>
              <a:rPr lang="fr-FR" sz="1000" smtClean="0">
                <a:solidFill>
                  <a:srgbClr val="000099"/>
                </a:solidFill>
              </a:rPr>
              <a:t>: dimension affective mise en jeu dans le rapport</a:t>
            </a:r>
          </a:p>
          <a:p>
            <a:pPr marL="131763" defTabSz="892175">
              <a:buFontTx/>
              <a:buChar char="-"/>
            </a:pPr>
            <a:r>
              <a:rPr lang="fr-FR" sz="1000" smtClean="0">
                <a:solidFill>
                  <a:srgbClr val="000099"/>
                </a:solidFill>
              </a:rPr>
              <a:t> </a:t>
            </a:r>
            <a:r>
              <a:rPr lang="fr-FR" sz="1000" b="1" smtClean="0">
                <a:solidFill>
                  <a:srgbClr val="000099"/>
                </a:solidFill>
              </a:rPr>
              <a:t>Physique</a:t>
            </a:r>
            <a:r>
              <a:rPr lang="fr-FR" sz="1000" smtClean="0">
                <a:solidFill>
                  <a:srgbClr val="000099"/>
                </a:solidFill>
              </a:rPr>
              <a:t> : Ensemble d’actions permettant l’assouvissement du besoin client.</a:t>
            </a:r>
            <a:endParaRPr lang="fr-FR" sz="1000" smtClean="0">
              <a:solidFill>
                <a:srgbClr val="000099"/>
              </a:solidFill>
            </a:endParaRPr>
          </a:p>
          <a:p>
            <a:pPr marL="588963" lvl="1" defTabSz="892175">
              <a:buFontTx/>
              <a:buChar char="-"/>
            </a:pPr>
            <a:endParaRPr lang="fr-FR" sz="1000">
              <a:solidFill>
                <a:srgbClr val="000099"/>
              </a:solidFill>
            </a:endParaRPr>
          </a:p>
        </p:txBody>
      </p:sp>
      <p:cxnSp>
        <p:nvCxnSpPr>
          <p:cNvPr id="2057" name="AutoShape 17"/>
          <p:cNvCxnSpPr>
            <a:cxnSpLocks noChangeShapeType="1"/>
            <a:stCxn id="2059" idx="2"/>
            <a:endCxn id="2056" idx="3"/>
          </p:cNvCxnSpPr>
          <p:nvPr/>
        </p:nvCxnSpPr>
        <p:spPr bwMode="auto">
          <a:xfrm rot="16200000" flipH="1">
            <a:off x="4666284" y="4834906"/>
            <a:ext cx="1654523" cy="360359"/>
          </a:xfrm>
          <a:prstGeom prst="bentConnector2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cxnSp>
      <p:sp>
        <p:nvSpPr>
          <p:cNvPr id="2059" name="AutoShape 19"/>
          <p:cNvSpPr>
            <a:spLocks noChangeArrowheads="1"/>
          </p:cNvSpPr>
          <p:nvPr/>
        </p:nvSpPr>
        <p:spPr bwMode="auto">
          <a:xfrm>
            <a:off x="4232275" y="3349625"/>
            <a:ext cx="1441450" cy="838200"/>
          </a:xfrm>
          <a:prstGeom prst="rightArrow">
            <a:avLst>
              <a:gd name="adj1" fmla="val 50000"/>
              <a:gd name="adj2" fmla="val 42992"/>
            </a:avLst>
          </a:prstGeom>
          <a:gradFill rotWithShape="1">
            <a:gsLst>
              <a:gs pos="0">
                <a:srgbClr val="FFFFCC"/>
              </a:gs>
              <a:gs pos="100000">
                <a:srgbClr val="FFFF99"/>
              </a:gs>
            </a:gsLst>
            <a:lin ang="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fr-FR" sz="900">
                <a:latin typeface="Times New Roman" pitchFamily="18" charset="0"/>
              </a:rPr>
              <a:t>Informations</a:t>
            </a:r>
          </a:p>
          <a:p>
            <a:pPr algn="ctr" eaLnBrk="0" hangingPunct="0"/>
            <a:r>
              <a:rPr lang="fr-FR" sz="900">
                <a:latin typeface="Times New Roman" pitchFamily="18" charset="0"/>
              </a:rPr>
              <a:t>Cognitif</a:t>
            </a:r>
          </a:p>
          <a:p>
            <a:pPr algn="ctr" eaLnBrk="0" hangingPunct="0"/>
            <a:r>
              <a:rPr lang="fr-FR" sz="900">
                <a:latin typeface="Times New Roman" pitchFamily="18" charset="0"/>
              </a:rPr>
              <a:t>Émotionnel</a:t>
            </a:r>
          </a:p>
        </p:txBody>
      </p:sp>
      <p:sp>
        <p:nvSpPr>
          <p:cNvPr id="2060" name="AutoShape 21" descr="60 %"/>
          <p:cNvSpPr>
            <a:spLocks noChangeArrowheads="1"/>
          </p:cNvSpPr>
          <p:nvPr/>
        </p:nvSpPr>
        <p:spPr bwMode="auto">
          <a:xfrm>
            <a:off x="1712913" y="2486025"/>
            <a:ext cx="2449512" cy="2346325"/>
          </a:xfrm>
          <a:prstGeom prst="roundRect">
            <a:avLst>
              <a:gd name="adj" fmla="val 10218"/>
            </a:avLst>
          </a:prstGeom>
          <a:pattFill prst="pct60">
            <a:fgClr>
              <a:srgbClr val="EAFFD5"/>
            </a:fgClr>
            <a:bgClr>
              <a:srgbClr val="FFFFFF"/>
            </a:bgClr>
          </a:pattFill>
          <a:ln w="9525" algn="ctr">
            <a:solidFill>
              <a:srgbClr val="008000"/>
            </a:solidFill>
            <a:round/>
            <a:headEnd/>
            <a:tailEnd/>
          </a:ln>
        </p:spPr>
        <p:txBody>
          <a:bodyPr lIns="93612" tIns="46086" rIns="93612" bIns="46086" anchor="ctr"/>
          <a:lstStyle/>
          <a:p>
            <a:pPr defTabSz="892175">
              <a:spcBef>
                <a:spcPct val="30000"/>
              </a:spcBef>
              <a:buFontTx/>
              <a:buChar char="-"/>
            </a:pPr>
            <a:r>
              <a:rPr lang="fr-FR" sz="1200" b="1"/>
              <a:t> </a:t>
            </a:r>
            <a:r>
              <a:rPr lang="fr-FR" sz="1200" b="1" smtClean="0"/>
              <a:t>Besoins</a:t>
            </a:r>
          </a:p>
          <a:p>
            <a:pPr lvl="1" defTabSz="892175">
              <a:spcBef>
                <a:spcPct val="30000"/>
              </a:spcBef>
              <a:buFontTx/>
              <a:buChar char="-"/>
            </a:pPr>
            <a:r>
              <a:rPr lang="fr-FR" sz="1200" b="1" smtClean="0"/>
              <a:t> </a:t>
            </a:r>
            <a:r>
              <a:rPr lang="fr-FR" sz="1200" b="1" smtClean="0"/>
              <a:t>informations</a:t>
            </a:r>
          </a:p>
          <a:p>
            <a:pPr lvl="1" defTabSz="892175">
              <a:spcBef>
                <a:spcPct val="30000"/>
              </a:spcBef>
              <a:buFontTx/>
              <a:buChar char="-"/>
            </a:pPr>
            <a:r>
              <a:rPr lang="fr-FR" sz="1200" b="1" smtClean="0"/>
              <a:t> </a:t>
            </a:r>
            <a:r>
              <a:rPr lang="fr-FR" sz="1200" b="1" smtClean="0"/>
              <a:t>services</a:t>
            </a:r>
          </a:p>
          <a:p>
            <a:pPr defTabSz="892175">
              <a:spcBef>
                <a:spcPct val="30000"/>
              </a:spcBef>
            </a:pPr>
            <a:endParaRPr lang="fr-FR" sz="1200" b="1" smtClean="0"/>
          </a:p>
          <a:p>
            <a:pPr defTabSz="892175">
              <a:spcBef>
                <a:spcPct val="30000"/>
              </a:spcBef>
              <a:buFontTx/>
              <a:buChar char="-"/>
            </a:pPr>
            <a:endParaRPr lang="fr-FR" sz="1200" b="1"/>
          </a:p>
        </p:txBody>
      </p:sp>
      <p:sp>
        <p:nvSpPr>
          <p:cNvPr id="2061" name="AutoShape 22" descr="75 %"/>
          <p:cNvSpPr>
            <a:spLocks noChangeArrowheads="1"/>
          </p:cNvSpPr>
          <p:nvPr/>
        </p:nvSpPr>
        <p:spPr bwMode="auto">
          <a:xfrm>
            <a:off x="5743575" y="2492375"/>
            <a:ext cx="2449513" cy="2374900"/>
          </a:xfrm>
          <a:prstGeom prst="roundRect">
            <a:avLst>
              <a:gd name="adj" fmla="val 7218"/>
            </a:avLst>
          </a:prstGeom>
          <a:pattFill prst="pct75">
            <a:fgClr>
              <a:srgbClr val="EAFFD5"/>
            </a:fgClr>
            <a:bgClr>
              <a:srgbClr val="FFFFFF"/>
            </a:bgClr>
          </a:pattFill>
          <a:ln w="9525" algn="ctr">
            <a:solidFill>
              <a:srgbClr val="008000"/>
            </a:solidFill>
            <a:round/>
            <a:headEnd/>
            <a:tailEnd/>
          </a:ln>
        </p:spPr>
        <p:txBody>
          <a:bodyPr lIns="93612" tIns="46086" rIns="93612" bIns="46086" anchor="ctr"/>
          <a:lstStyle/>
          <a:p>
            <a:pPr defTabSz="892175">
              <a:spcBef>
                <a:spcPct val="30000"/>
              </a:spcBef>
              <a:buFontTx/>
              <a:buChar char="-"/>
            </a:pPr>
            <a:r>
              <a:rPr lang="fr-FR" sz="1200" b="1" i="1" smtClean="0"/>
              <a:t> Satisfaction ou insatisfaction</a:t>
            </a:r>
          </a:p>
          <a:p>
            <a:pPr defTabSz="892175">
              <a:spcBef>
                <a:spcPct val="30000"/>
              </a:spcBef>
              <a:buFontTx/>
              <a:buChar char="-"/>
            </a:pPr>
            <a:r>
              <a:rPr lang="fr-FR" sz="1200" b="1" i="1" smtClean="0"/>
              <a:t>  Représentation cognitive </a:t>
            </a:r>
            <a:r>
              <a:rPr lang="fr-FR" sz="1200" b="1" i="1" smtClean="0"/>
              <a:t>modifiée</a:t>
            </a:r>
            <a:endParaRPr lang="fr-FR" sz="1200" b="1" i="1" smtClean="0"/>
          </a:p>
          <a:p>
            <a:pPr defTabSz="892175">
              <a:spcBef>
                <a:spcPct val="30000"/>
              </a:spcBef>
              <a:buFontTx/>
              <a:buChar char="-"/>
            </a:pPr>
            <a:r>
              <a:rPr lang="fr-FR" sz="1200" b="1" i="1" smtClean="0"/>
              <a:t> Sentiment à </a:t>
            </a:r>
            <a:r>
              <a:rPr lang="fr-FR" sz="1200" b="1" i="1" smtClean="0"/>
              <a:t>l’égard </a:t>
            </a:r>
            <a:r>
              <a:rPr lang="fr-FR" sz="1200" b="1" i="1" smtClean="0"/>
              <a:t>de </a:t>
            </a:r>
            <a:r>
              <a:rPr lang="fr-FR" sz="1200" b="1" i="1" smtClean="0"/>
              <a:t>l’hôte </a:t>
            </a:r>
            <a:r>
              <a:rPr lang="fr-FR" sz="1200" b="1" i="1" smtClean="0"/>
              <a:t>de </a:t>
            </a:r>
            <a:r>
              <a:rPr lang="fr-FR" sz="1200" b="1" i="1" smtClean="0"/>
              <a:t>caisse ou de l’ établissement.</a:t>
            </a:r>
            <a:endParaRPr lang="fr-FR" sz="1200" b="1" i="1" smtClean="0"/>
          </a:p>
        </p:txBody>
      </p:sp>
      <p:sp>
        <p:nvSpPr>
          <p:cNvPr id="2062" name="Text Box 23"/>
          <p:cNvSpPr txBox="1">
            <a:spLocks noChangeArrowheads="1"/>
          </p:cNvSpPr>
          <p:nvPr/>
        </p:nvSpPr>
        <p:spPr bwMode="auto">
          <a:xfrm>
            <a:off x="2382838" y="1909763"/>
            <a:ext cx="11112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1000"/>
              <a:t>Système Source</a:t>
            </a:r>
          </a:p>
        </p:txBody>
      </p:sp>
      <p:sp>
        <p:nvSpPr>
          <p:cNvPr id="2063" name="Text Box 24"/>
          <p:cNvSpPr txBox="1">
            <a:spLocks noChangeArrowheads="1"/>
          </p:cNvSpPr>
          <p:nvPr/>
        </p:nvSpPr>
        <p:spPr bwMode="auto">
          <a:xfrm>
            <a:off x="6464300" y="1881188"/>
            <a:ext cx="100012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1000"/>
              <a:t>Système Cible</a:t>
            </a:r>
          </a:p>
        </p:txBody>
      </p:sp>
      <p:sp>
        <p:nvSpPr>
          <p:cNvPr id="2064" name="AutoShape 25" descr="70 %"/>
          <p:cNvSpPr>
            <a:spLocks noChangeArrowheads="1"/>
          </p:cNvSpPr>
          <p:nvPr/>
        </p:nvSpPr>
        <p:spPr bwMode="auto">
          <a:xfrm>
            <a:off x="6140450" y="2133600"/>
            <a:ext cx="1655763" cy="523875"/>
          </a:xfrm>
          <a:prstGeom prst="roundRect">
            <a:avLst>
              <a:gd name="adj" fmla="val 16667"/>
            </a:avLst>
          </a:prstGeom>
          <a:pattFill prst="pct70">
            <a:fgClr>
              <a:srgbClr val="00F279"/>
            </a:fgClr>
            <a:bgClr>
              <a:srgbClr val="FFFFFF"/>
            </a:bgClr>
          </a:pattFill>
          <a:ln w="12700" algn="ctr">
            <a:solidFill>
              <a:schemeClr val="tx1"/>
            </a:solidFill>
            <a:round/>
            <a:headEnd/>
            <a:tailEnd/>
          </a:ln>
        </p:spPr>
        <p:txBody>
          <a:bodyPr lIns="93612" tIns="46086" rIns="93612" bIns="46086" anchor="ctr"/>
          <a:lstStyle/>
          <a:p>
            <a:pPr algn="ctr" defTabSz="892175">
              <a:buFontTx/>
              <a:buChar char="-"/>
            </a:pPr>
            <a:r>
              <a:rPr lang="fr-FR" sz="1200" b="1" smtClean="0"/>
              <a:t>Client</a:t>
            </a:r>
            <a:endParaRPr lang="fr-FR" sz="1200" b="1"/>
          </a:p>
        </p:txBody>
      </p:sp>
      <p:sp>
        <p:nvSpPr>
          <p:cNvPr id="2065" name="AutoShape 26"/>
          <p:cNvSpPr>
            <a:spLocks noChangeArrowheads="1"/>
          </p:cNvSpPr>
          <p:nvPr/>
        </p:nvSpPr>
        <p:spPr bwMode="auto">
          <a:xfrm>
            <a:off x="1136650" y="1700213"/>
            <a:ext cx="504825" cy="504825"/>
          </a:xfrm>
          <a:prstGeom prst="rightArrow">
            <a:avLst>
              <a:gd name="adj1" fmla="val 50000"/>
              <a:gd name="adj2" fmla="val 25000"/>
            </a:avLst>
          </a:prstGeom>
          <a:solidFill>
            <a:srgbClr val="00FE7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2066" name="AutoShape 27"/>
          <p:cNvSpPr>
            <a:spLocks noChangeArrowheads="1"/>
          </p:cNvSpPr>
          <p:nvPr/>
        </p:nvSpPr>
        <p:spPr bwMode="auto">
          <a:xfrm>
            <a:off x="8024813" y="1857375"/>
            <a:ext cx="504825" cy="504825"/>
          </a:xfrm>
          <a:prstGeom prst="rightArrow">
            <a:avLst>
              <a:gd name="adj1" fmla="val 50000"/>
              <a:gd name="adj2" fmla="val 25000"/>
            </a:avLst>
          </a:prstGeom>
          <a:solidFill>
            <a:srgbClr val="00FE7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2067" name="AutoShape 25" descr="70 %"/>
          <p:cNvSpPr>
            <a:spLocks noChangeArrowheads="1"/>
          </p:cNvSpPr>
          <p:nvPr/>
        </p:nvSpPr>
        <p:spPr bwMode="auto">
          <a:xfrm>
            <a:off x="2095500" y="2143125"/>
            <a:ext cx="1655763" cy="523875"/>
          </a:xfrm>
          <a:prstGeom prst="roundRect">
            <a:avLst>
              <a:gd name="adj" fmla="val 16667"/>
            </a:avLst>
          </a:prstGeom>
          <a:pattFill prst="pct70">
            <a:fgClr>
              <a:srgbClr val="00F279"/>
            </a:fgClr>
            <a:bgClr>
              <a:srgbClr val="FFFFFF"/>
            </a:bgClr>
          </a:pattFill>
          <a:ln w="12700" algn="ctr">
            <a:solidFill>
              <a:schemeClr val="tx1"/>
            </a:solidFill>
            <a:round/>
            <a:headEnd/>
            <a:tailEnd/>
          </a:ln>
        </p:spPr>
        <p:txBody>
          <a:bodyPr lIns="93612" tIns="46086" rIns="93612" bIns="46086" anchor="ctr"/>
          <a:lstStyle/>
          <a:p>
            <a:pPr algn="ctr" defTabSz="892175"/>
            <a:r>
              <a:rPr lang="fr-FR" sz="1200" b="1" smtClean="0"/>
              <a:t>- Client</a:t>
            </a:r>
            <a:endParaRPr lang="fr-FR" sz="1200" b="1"/>
          </a:p>
        </p:txBody>
      </p:sp>
      <p:sp>
        <p:nvSpPr>
          <p:cNvPr id="20" name="AutoShape 25" descr="70 %"/>
          <p:cNvSpPr>
            <a:spLocks noChangeArrowheads="1"/>
          </p:cNvSpPr>
          <p:nvPr/>
        </p:nvSpPr>
        <p:spPr bwMode="auto">
          <a:xfrm>
            <a:off x="4427533" y="2857496"/>
            <a:ext cx="1000132" cy="428628"/>
          </a:xfrm>
          <a:prstGeom prst="roundRect">
            <a:avLst>
              <a:gd name="adj" fmla="val 16667"/>
            </a:avLst>
          </a:prstGeom>
          <a:pattFill prst="pct70">
            <a:fgClr>
              <a:srgbClr val="00F279"/>
            </a:fgClr>
            <a:bgClr>
              <a:srgbClr val="FFFFFF"/>
            </a:bgClr>
          </a:pattFill>
          <a:ln w="12700" algn="ctr">
            <a:solidFill>
              <a:schemeClr val="tx1"/>
            </a:solidFill>
            <a:round/>
            <a:headEnd/>
            <a:tailEnd/>
          </a:ln>
        </p:spPr>
        <p:txBody>
          <a:bodyPr lIns="93612" tIns="46086" rIns="93612" bIns="46086" anchor="ctr"/>
          <a:lstStyle/>
          <a:p>
            <a:pPr algn="ctr" defTabSz="892175"/>
            <a:r>
              <a:rPr lang="fr-FR" sz="1200" b="1" smtClean="0"/>
              <a:t>Hôte de Caisse</a:t>
            </a:r>
            <a:endParaRPr lang="fr-FR" sz="1200" b="1"/>
          </a:p>
        </p:txBody>
      </p:sp>
      <p:sp>
        <p:nvSpPr>
          <p:cNvPr id="21" name="ZoneTexte 20"/>
          <p:cNvSpPr txBox="1"/>
          <p:nvPr/>
        </p:nvSpPr>
        <p:spPr>
          <a:xfrm>
            <a:off x="2168484" y="136524"/>
            <a:ext cx="5937844" cy="40011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fr-FR" sz="2000" b="1" smtClean="0"/>
              <a:t>Diagramme de Phénomène : Satisfaction Client</a:t>
            </a:r>
            <a:endParaRPr lang="fr-FR" sz="2000" b="1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Modèle par défaut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odèle par défau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557</TotalTime>
  <Words>141</Words>
  <Application>Microsoft Office PowerPoint</Application>
  <PresentationFormat>Format A4 (210 x 297 mm)</PresentationFormat>
  <Paragraphs>28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Modèle par défaut</vt:lpstr>
      <vt:lpstr>Diapositive 1</vt:lpstr>
    </vt:vector>
  </TitlesOfParts>
  <Company>Syade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Serge Aries</dc:creator>
  <cp:lastModifiedBy>momo</cp:lastModifiedBy>
  <cp:revision>14</cp:revision>
  <dcterms:created xsi:type="dcterms:W3CDTF">2006-11-13T15:52:18Z</dcterms:created>
  <dcterms:modified xsi:type="dcterms:W3CDTF">2007-12-09T15:38:59Z</dcterms:modified>
</cp:coreProperties>
</file>