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906000" cy="6858000" type="A4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F279"/>
    <a:srgbClr val="00FE7F"/>
    <a:srgbClr val="339933"/>
    <a:srgbClr val="339966"/>
    <a:srgbClr val="FFFFCC"/>
    <a:srgbClr val="003300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 autoAdjust="0"/>
    <p:restoredTop sz="94658" autoAdjust="0"/>
  </p:normalViewPr>
  <p:slideViewPr>
    <p:cSldViewPr>
      <p:cViewPr>
        <p:scale>
          <a:sx n="75" d="100"/>
          <a:sy n="75" d="100"/>
        </p:scale>
        <p:origin x="-494" y="-346"/>
      </p:cViewPr>
      <p:guideLst>
        <p:guide orient="horz" pos="1344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DDAAF9-C383-4E6D-A07B-BD30DA18241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92597B-77B2-42D4-B7B1-615E8A82A4F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9B9C5C-FA48-4C35-AB4E-78C34FFA856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684F01-9099-4AEA-B4CB-00511A81CB5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8858C-ECBA-43F1-BD53-87DFB6AAD47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F78AB-5B56-4833-A09E-99066DC4F18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AF4A3-2A31-49DB-9AC4-D174E238392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3ACEF0-AFA4-4586-9DB8-E86C47EF10B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1AD3D-6D2B-4E8D-8092-B7F07AF0E5C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F5E0F-C41C-4178-B875-0EB9A5A1D72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3D5B83-B2C1-483E-AF03-6F7D102ACA3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617C698C-6098-49CF-8C65-AC425B2B545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4" descr="60 %"/>
          <p:cNvSpPr>
            <a:spLocks noChangeArrowheads="1"/>
          </p:cNvSpPr>
          <p:nvPr/>
        </p:nvSpPr>
        <p:spPr bwMode="auto">
          <a:xfrm>
            <a:off x="973168" y="2786058"/>
            <a:ext cx="6769100" cy="2997227"/>
          </a:xfrm>
          <a:prstGeom prst="roundRect">
            <a:avLst>
              <a:gd name="adj" fmla="val 5773"/>
            </a:avLst>
          </a:prstGeom>
          <a:pattFill prst="pct60">
            <a:fgClr>
              <a:srgbClr val="CCFFCC"/>
            </a:fgClr>
            <a:bgClr>
              <a:srgbClr val="FFFFFF"/>
            </a:bgClr>
          </a:pattFill>
          <a:ln w="12699">
            <a:solidFill>
              <a:srgbClr val="0033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2051" name="AutoShape 5"/>
          <p:cNvSpPr>
            <a:spLocks noChangeArrowheads="1"/>
          </p:cNvSpPr>
          <p:nvPr/>
        </p:nvSpPr>
        <p:spPr bwMode="auto">
          <a:xfrm>
            <a:off x="2300318" y="2065333"/>
            <a:ext cx="4113213" cy="936625"/>
          </a:xfrm>
          <a:prstGeom prst="roundRect">
            <a:avLst>
              <a:gd name="adj" fmla="val 16667"/>
            </a:avLst>
          </a:prstGeom>
          <a:solidFill>
            <a:srgbClr val="00F279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lIns="93612" tIns="46086" rIns="93612" bIns="46086" anchor="ctr"/>
          <a:lstStyle/>
          <a:p>
            <a:pPr algn="ctr" defTabSz="892175">
              <a:buFontTx/>
              <a:buChar char="-"/>
            </a:pPr>
            <a:r>
              <a:rPr lang="fr-FR" sz="1200" b="1"/>
              <a:t> Personnes présentes dans la boutique</a:t>
            </a:r>
          </a:p>
          <a:p>
            <a:pPr algn="ctr" defTabSz="892175">
              <a:buFontTx/>
              <a:buChar char="-"/>
            </a:pPr>
            <a:r>
              <a:rPr lang="fr-FR" sz="1200" b="1"/>
              <a:t> Personnes à la pompe</a:t>
            </a:r>
          </a:p>
          <a:p>
            <a:pPr algn="ctr" defTabSz="892175">
              <a:buFontTx/>
              <a:buChar char="-"/>
            </a:pPr>
            <a:r>
              <a:rPr lang="fr-FR" sz="1200" b="1"/>
              <a:t>Horaire</a:t>
            </a:r>
          </a:p>
          <a:p>
            <a:pPr algn="ctr" defTabSz="892175">
              <a:buFontTx/>
              <a:buChar char="-"/>
            </a:pPr>
            <a:endParaRPr lang="fr-FR" sz="1200" b="1"/>
          </a:p>
        </p:txBody>
      </p:sp>
      <p:sp>
        <p:nvSpPr>
          <p:cNvPr id="2052" name="Rectangle 12"/>
          <p:cNvSpPr>
            <a:spLocks noChangeArrowheads="1"/>
          </p:cNvSpPr>
          <p:nvPr/>
        </p:nvSpPr>
        <p:spPr bwMode="auto">
          <a:xfrm>
            <a:off x="0" y="2211361"/>
            <a:ext cx="1824038" cy="554037"/>
          </a:xfrm>
          <a:prstGeom prst="rect">
            <a:avLst/>
          </a:prstGeom>
          <a:solidFill>
            <a:schemeClr val="bg1"/>
          </a:solidFill>
          <a:ln w="19050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000" b="1">
                <a:solidFill>
                  <a:srgbClr val="000099"/>
                </a:solidFill>
              </a:rPr>
              <a:t>Événement déclencheur :</a:t>
            </a:r>
          </a:p>
          <a:p>
            <a:pPr>
              <a:buFontTx/>
              <a:buChar char="•"/>
            </a:pPr>
            <a:r>
              <a:rPr lang="fr-FR" sz="1000" b="1">
                <a:solidFill>
                  <a:srgbClr val="000099"/>
                </a:solidFill>
              </a:rPr>
              <a:t>Mise en place d’une file d’attente</a:t>
            </a:r>
          </a:p>
        </p:txBody>
      </p:sp>
      <p:sp>
        <p:nvSpPr>
          <p:cNvPr id="2053" name="Rectangle 13"/>
          <p:cNvSpPr>
            <a:spLocks noChangeArrowheads="1"/>
          </p:cNvSpPr>
          <p:nvPr/>
        </p:nvSpPr>
        <p:spPr bwMode="auto">
          <a:xfrm>
            <a:off x="3213131" y="1925633"/>
            <a:ext cx="2289175" cy="212725"/>
          </a:xfrm>
          <a:prstGeom prst="rect">
            <a:avLst/>
          </a:prstGeom>
          <a:solidFill>
            <a:srgbClr val="00CC00"/>
          </a:solidFill>
          <a:ln w="12699">
            <a:solidFill>
              <a:srgbClr val="339933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 algn="ctr" defTabSz="892175"/>
            <a:r>
              <a:rPr lang="fr-FR" sz="1300" b="1"/>
              <a:t>Champ d’influences</a:t>
            </a:r>
          </a:p>
        </p:txBody>
      </p:sp>
      <p:sp>
        <p:nvSpPr>
          <p:cNvPr id="2055" name="Rectangle 15"/>
          <p:cNvSpPr>
            <a:spLocks noChangeArrowheads="1"/>
          </p:cNvSpPr>
          <p:nvPr/>
        </p:nvSpPr>
        <p:spPr bwMode="auto">
          <a:xfrm flipH="1">
            <a:off x="6429406" y="1593845"/>
            <a:ext cx="835025" cy="153988"/>
          </a:xfrm>
          <a:prstGeom prst="rect">
            <a:avLst/>
          </a:prstGeom>
          <a:solidFill>
            <a:srgbClr val="FFFF99"/>
          </a:solidFill>
          <a:ln w="12700">
            <a:solidFill>
              <a:srgbClr val="008000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 defTabSz="892175"/>
            <a:r>
              <a:rPr lang="fr-FR" sz="1000">
                <a:solidFill>
                  <a:srgbClr val="000099"/>
                </a:solidFill>
              </a:rPr>
              <a:t>Savoir-Faire</a:t>
            </a:r>
          </a:p>
        </p:txBody>
      </p:sp>
      <p:sp>
        <p:nvSpPr>
          <p:cNvPr id="2056" name="Rectangle 16"/>
          <p:cNvSpPr>
            <a:spLocks noChangeArrowheads="1"/>
          </p:cNvSpPr>
          <p:nvPr/>
        </p:nvSpPr>
        <p:spPr bwMode="auto">
          <a:xfrm flipH="1">
            <a:off x="5072098" y="5871076"/>
            <a:ext cx="2808288" cy="769441"/>
          </a:xfrm>
          <a:prstGeom prst="rect">
            <a:avLst/>
          </a:prstGeom>
          <a:solidFill>
            <a:schemeClr val="bg1"/>
          </a:solidFill>
          <a:ln w="12700">
            <a:solidFill>
              <a:srgbClr val="008000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marL="588963" lvl="1" defTabSz="892175">
              <a:buFontTx/>
              <a:buChar char="-"/>
            </a:pPr>
            <a:r>
              <a:rPr lang="fr-FR" sz="1000">
                <a:solidFill>
                  <a:srgbClr val="000099"/>
                </a:solidFill>
              </a:rPr>
              <a:t>Information : présence de clients dans la boutique et/ou à la pompe</a:t>
            </a:r>
          </a:p>
          <a:p>
            <a:pPr marL="588963" lvl="1" defTabSz="892175">
              <a:buFontTx/>
              <a:buChar char="-"/>
            </a:pPr>
            <a:r>
              <a:rPr lang="fr-FR" sz="1000">
                <a:solidFill>
                  <a:srgbClr val="000099"/>
                </a:solidFill>
              </a:rPr>
              <a:t> Cognitif : Evaluation du temps nécessaire </a:t>
            </a:r>
            <a:r>
              <a:rPr lang="fr-FR" sz="1000">
                <a:solidFill>
                  <a:srgbClr val="000099"/>
                </a:solidFill>
              </a:rPr>
              <a:t>pour </a:t>
            </a:r>
            <a:r>
              <a:rPr lang="fr-FR" sz="1000" smtClean="0">
                <a:solidFill>
                  <a:srgbClr val="000099"/>
                </a:solidFill>
              </a:rPr>
              <a:t>l’encaissement</a:t>
            </a:r>
          </a:p>
          <a:p>
            <a:pPr marL="588963" lvl="1" defTabSz="892175">
              <a:buFontTx/>
              <a:buChar char="-"/>
            </a:pPr>
            <a:r>
              <a:rPr lang="fr-FR" sz="1000" smtClean="0">
                <a:solidFill>
                  <a:srgbClr val="000099"/>
                </a:solidFill>
              </a:rPr>
              <a:t> Prévisionnel Anticipation de l’activité</a:t>
            </a:r>
          </a:p>
        </p:txBody>
      </p:sp>
      <p:cxnSp>
        <p:nvCxnSpPr>
          <p:cNvPr id="2057" name="AutoShape 17"/>
          <p:cNvCxnSpPr>
            <a:cxnSpLocks noChangeShapeType="1"/>
            <a:stCxn id="2059" idx="2"/>
            <a:endCxn id="2056" idx="3"/>
          </p:cNvCxnSpPr>
          <p:nvPr/>
        </p:nvCxnSpPr>
        <p:spPr bwMode="auto">
          <a:xfrm rot="16200000" flipH="1">
            <a:off x="4300840" y="5484539"/>
            <a:ext cx="1188502" cy="354014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58" name="AutoShape 18"/>
          <p:cNvCxnSpPr>
            <a:cxnSpLocks noChangeShapeType="1"/>
            <a:stCxn id="2051" idx="3"/>
            <a:endCxn id="2055" idx="3"/>
          </p:cNvCxnSpPr>
          <p:nvPr/>
        </p:nvCxnSpPr>
        <p:spPr bwMode="auto">
          <a:xfrm flipV="1">
            <a:off x="6413531" y="1670045"/>
            <a:ext cx="15875" cy="863600"/>
          </a:xfrm>
          <a:prstGeom prst="straightConnector1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</p:cxnSp>
      <p:sp>
        <p:nvSpPr>
          <p:cNvPr id="2059" name="AutoShape 19"/>
          <p:cNvSpPr>
            <a:spLocks noChangeArrowheads="1"/>
          </p:cNvSpPr>
          <p:nvPr/>
        </p:nvSpPr>
        <p:spPr bwMode="auto">
          <a:xfrm>
            <a:off x="3636993" y="4229095"/>
            <a:ext cx="1441450" cy="838200"/>
          </a:xfrm>
          <a:prstGeom prst="rightArrow">
            <a:avLst>
              <a:gd name="adj1" fmla="val 50000"/>
              <a:gd name="adj2" fmla="val 42992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fr-FR" sz="900">
                <a:latin typeface="Times New Roman" pitchFamily="18" charset="0"/>
              </a:rPr>
              <a:t>Informations</a:t>
            </a:r>
          </a:p>
          <a:p>
            <a:pPr algn="ctr" eaLnBrk="0" hangingPunct="0"/>
            <a:r>
              <a:rPr lang="fr-FR" sz="900" smtClean="0">
                <a:latin typeface="Times New Roman" pitchFamily="18" charset="0"/>
              </a:rPr>
              <a:t>Cognitif</a:t>
            </a:r>
          </a:p>
          <a:p>
            <a:pPr algn="ctr" eaLnBrk="0" hangingPunct="0"/>
            <a:r>
              <a:rPr lang="fr-FR" sz="900" smtClean="0">
                <a:latin typeface="Times New Roman" pitchFamily="18" charset="0"/>
              </a:rPr>
              <a:t>Prévisionnel</a:t>
            </a:r>
            <a:endParaRPr lang="fr-FR" sz="900">
              <a:latin typeface="Times New Roman" pitchFamily="18" charset="0"/>
            </a:endParaRPr>
          </a:p>
        </p:txBody>
      </p:sp>
      <p:sp>
        <p:nvSpPr>
          <p:cNvPr id="2060" name="AutoShape 21" descr="60 %"/>
          <p:cNvSpPr>
            <a:spLocks noChangeArrowheads="1"/>
          </p:cNvSpPr>
          <p:nvPr/>
        </p:nvSpPr>
        <p:spPr bwMode="auto">
          <a:xfrm>
            <a:off x="1071593" y="3951283"/>
            <a:ext cx="2449513" cy="1689126"/>
          </a:xfrm>
          <a:prstGeom prst="roundRect">
            <a:avLst>
              <a:gd name="adj" fmla="val 10218"/>
            </a:avLst>
          </a:prstGeom>
          <a:pattFill prst="pct60">
            <a:fgClr>
              <a:srgbClr val="EAFFD5"/>
            </a:fgClr>
            <a:bgClr>
              <a:srgbClr val="FFFFFF"/>
            </a:bgClr>
          </a:pattFill>
          <a:ln w="9525" algn="ctr">
            <a:solidFill>
              <a:srgbClr val="008000"/>
            </a:solidFill>
            <a:round/>
            <a:headEnd/>
            <a:tailEnd/>
          </a:ln>
        </p:spPr>
        <p:txBody>
          <a:bodyPr lIns="93612" tIns="46086" rIns="93612" bIns="46086" anchor="ctr"/>
          <a:lstStyle/>
          <a:p>
            <a:pPr defTabSz="892175">
              <a:spcBef>
                <a:spcPct val="30000"/>
              </a:spcBef>
              <a:buFontTx/>
              <a:buChar char="-"/>
            </a:pPr>
            <a:r>
              <a:rPr lang="fr-FR" sz="1200" b="1"/>
              <a:t> Besoin de fluidifier l’encaissement</a:t>
            </a:r>
          </a:p>
        </p:txBody>
      </p:sp>
      <p:sp>
        <p:nvSpPr>
          <p:cNvPr id="2061" name="AutoShape 22" descr="75 %"/>
          <p:cNvSpPr>
            <a:spLocks noChangeArrowheads="1"/>
          </p:cNvSpPr>
          <p:nvPr/>
        </p:nvSpPr>
        <p:spPr bwMode="auto">
          <a:xfrm>
            <a:off x="5143531" y="3951283"/>
            <a:ext cx="2449512" cy="1689126"/>
          </a:xfrm>
          <a:prstGeom prst="roundRect">
            <a:avLst>
              <a:gd name="adj" fmla="val 7218"/>
            </a:avLst>
          </a:prstGeom>
          <a:pattFill prst="pct75">
            <a:fgClr>
              <a:srgbClr val="EAFFD5"/>
            </a:fgClr>
            <a:bgClr>
              <a:srgbClr val="FFFFFF"/>
            </a:bgClr>
          </a:pattFill>
          <a:ln w="9525" algn="ctr">
            <a:solidFill>
              <a:srgbClr val="008000"/>
            </a:solidFill>
            <a:round/>
            <a:headEnd/>
            <a:tailEnd/>
          </a:ln>
        </p:spPr>
        <p:txBody>
          <a:bodyPr lIns="93612" tIns="46086" rIns="93612" bIns="46086" anchor="ctr"/>
          <a:lstStyle/>
          <a:p>
            <a:pPr defTabSz="892175">
              <a:spcBef>
                <a:spcPct val="30000"/>
              </a:spcBef>
              <a:buFontTx/>
              <a:buChar char="-"/>
            </a:pPr>
            <a:r>
              <a:rPr lang="fr-FR" sz="1100" b="1"/>
              <a:t> </a:t>
            </a:r>
            <a:r>
              <a:rPr lang="fr-FR" sz="1100" smtClean="0"/>
              <a:t>Planification précise  de son activité</a:t>
            </a:r>
          </a:p>
          <a:p>
            <a:pPr defTabSz="892175">
              <a:spcBef>
                <a:spcPct val="30000"/>
              </a:spcBef>
              <a:buFontTx/>
              <a:buChar char="-"/>
            </a:pPr>
            <a:r>
              <a:rPr lang="fr-FR" sz="1100" smtClean="0"/>
              <a:t> Mise en place d’une strategie afin de gagne du temps : </a:t>
            </a:r>
          </a:p>
        </p:txBody>
      </p:sp>
      <p:sp>
        <p:nvSpPr>
          <p:cNvPr id="2062" name="Text Box 23"/>
          <p:cNvSpPr txBox="1">
            <a:spLocks noChangeArrowheads="1"/>
          </p:cNvSpPr>
          <p:nvPr/>
        </p:nvSpPr>
        <p:spPr bwMode="auto">
          <a:xfrm>
            <a:off x="1787556" y="3074983"/>
            <a:ext cx="11112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000"/>
              <a:t>Système Source</a:t>
            </a:r>
          </a:p>
        </p:txBody>
      </p:sp>
      <p:sp>
        <p:nvSpPr>
          <p:cNvPr id="2063" name="Text Box 24"/>
          <p:cNvSpPr txBox="1">
            <a:spLocks noChangeArrowheads="1"/>
          </p:cNvSpPr>
          <p:nvPr/>
        </p:nvSpPr>
        <p:spPr bwMode="auto">
          <a:xfrm>
            <a:off x="5869018" y="3046408"/>
            <a:ext cx="10001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000"/>
              <a:t>Système Cible</a:t>
            </a:r>
          </a:p>
        </p:txBody>
      </p:sp>
      <p:sp>
        <p:nvSpPr>
          <p:cNvPr id="2064" name="AutoShape 25" descr="70 %"/>
          <p:cNvSpPr>
            <a:spLocks noChangeArrowheads="1"/>
          </p:cNvSpPr>
          <p:nvPr/>
        </p:nvSpPr>
        <p:spPr bwMode="auto">
          <a:xfrm>
            <a:off x="5545168" y="3298820"/>
            <a:ext cx="1655763" cy="523875"/>
          </a:xfrm>
          <a:prstGeom prst="roundRect">
            <a:avLst>
              <a:gd name="adj" fmla="val 16667"/>
            </a:avLst>
          </a:prstGeom>
          <a:pattFill prst="pct70">
            <a:fgClr>
              <a:srgbClr val="00F279"/>
            </a:fgClr>
            <a:bgClr>
              <a:srgbClr val="FFFFFF"/>
            </a:bgClr>
          </a:patt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lIns="93612" tIns="46086" rIns="93612" bIns="46086" anchor="ctr"/>
          <a:lstStyle/>
          <a:p>
            <a:pPr algn="ctr" defTabSz="892175">
              <a:buFontTx/>
              <a:buChar char="-"/>
            </a:pPr>
            <a:r>
              <a:rPr lang="fr-FR" sz="1200" b="1"/>
              <a:t>Hôte de caisse</a:t>
            </a:r>
          </a:p>
        </p:txBody>
      </p:sp>
      <p:sp>
        <p:nvSpPr>
          <p:cNvPr id="2065" name="AutoShape 8" descr="50 %"/>
          <p:cNvSpPr>
            <a:spLocks noChangeArrowheads="1"/>
          </p:cNvSpPr>
          <p:nvPr/>
        </p:nvSpPr>
        <p:spPr bwMode="auto">
          <a:xfrm>
            <a:off x="1512918" y="3298820"/>
            <a:ext cx="1655763" cy="523875"/>
          </a:xfrm>
          <a:prstGeom prst="roundRect">
            <a:avLst>
              <a:gd name="adj" fmla="val 16667"/>
            </a:avLst>
          </a:prstGeom>
          <a:pattFill prst="pct50">
            <a:fgClr>
              <a:srgbClr val="00F279"/>
            </a:fgClr>
            <a:bgClr>
              <a:srgbClr val="FFFFFF"/>
            </a:bgClr>
          </a:patt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lIns="93612" tIns="46086" rIns="93612" bIns="46086" anchor="ctr"/>
          <a:lstStyle/>
          <a:p>
            <a:pPr algn="ctr" defTabSz="892175">
              <a:buFontTx/>
              <a:buChar char="-"/>
            </a:pPr>
            <a:r>
              <a:rPr lang="fr-FR" sz="1200" b="1"/>
              <a:t> Hôte de caisse</a:t>
            </a:r>
          </a:p>
          <a:p>
            <a:pPr algn="ctr" defTabSz="892175"/>
            <a:endParaRPr lang="fr-FR" sz="1200" b="1"/>
          </a:p>
        </p:txBody>
      </p:sp>
      <p:sp>
        <p:nvSpPr>
          <p:cNvPr id="2066" name="AutoShape 26"/>
          <p:cNvSpPr>
            <a:spLocks noChangeArrowheads="1"/>
          </p:cNvSpPr>
          <p:nvPr/>
        </p:nvSpPr>
        <p:spPr bwMode="auto">
          <a:xfrm>
            <a:off x="541368" y="2865433"/>
            <a:ext cx="504825" cy="50482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00FE7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067" name="AutoShape 27"/>
          <p:cNvSpPr>
            <a:spLocks noChangeArrowheads="1"/>
          </p:cNvSpPr>
          <p:nvPr/>
        </p:nvSpPr>
        <p:spPr bwMode="auto">
          <a:xfrm>
            <a:off x="7429531" y="3022595"/>
            <a:ext cx="504825" cy="50482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00FE7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0" name="ZoneTexte 19"/>
          <p:cNvSpPr txBox="1"/>
          <p:nvPr/>
        </p:nvSpPr>
        <p:spPr>
          <a:xfrm>
            <a:off x="1523976" y="142852"/>
            <a:ext cx="6858048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mtClean="0"/>
              <a:t>Diagramme de phénomène : Gestion de l’affluence</a:t>
            </a:r>
            <a:endParaRPr lang="fr-FR"/>
          </a:p>
        </p:txBody>
      </p:sp>
      <p:sp>
        <p:nvSpPr>
          <p:cNvPr id="2054" name="Rectangle 14"/>
          <p:cNvSpPr>
            <a:spLocks noChangeArrowheads="1"/>
          </p:cNvSpPr>
          <p:nvPr/>
        </p:nvSpPr>
        <p:spPr bwMode="auto">
          <a:xfrm>
            <a:off x="6715156" y="1782733"/>
            <a:ext cx="2357437" cy="1169551"/>
          </a:xfrm>
          <a:prstGeom prst="rect">
            <a:avLst/>
          </a:prstGeom>
          <a:solidFill>
            <a:schemeClr val="bg1"/>
          </a:solidFill>
          <a:ln w="19050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000" b="1">
                <a:solidFill>
                  <a:srgbClr val="000099"/>
                </a:solidFill>
              </a:rPr>
              <a:t>Conséquence</a:t>
            </a:r>
            <a:r>
              <a:rPr lang="fr-FR" sz="1000" b="1" smtClean="0">
                <a:solidFill>
                  <a:srgbClr val="000099"/>
                </a:solidFill>
              </a:rPr>
              <a:t>:</a:t>
            </a:r>
          </a:p>
          <a:p>
            <a:r>
              <a:rPr lang="fr-FR" sz="1000" smtClean="0">
                <a:solidFill>
                  <a:schemeClr val="accent2"/>
                </a:solidFill>
              </a:rPr>
              <a:t>- </a:t>
            </a:r>
            <a:r>
              <a:rPr lang="fr-FR" sz="1000" smtClean="0">
                <a:solidFill>
                  <a:schemeClr val="accent2"/>
                </a:solidFill>
              </a:rPr>
              <a:t>Intensification de l’activité d’encaissement </a:t>
            </a:r>
            <a:endParaRPr lang="fr-FR" sz="1000" b="1">
              <a:solidFill>
                <a:srgbClr val="000099"/>
              </a:solidFill>
            </a:endParaRPr>
          </a:p>
          <a:p>
            <a:pPr>
              <a:buFontTx/>
              <a:buChar char="-"/>
            </a:pPr>
            <a:r>
              <a:rPr lang="fr-FR" sz="1000">
                <a:solidFill>
                  <a:srgbClr val="000099"/>
                </a:solidFill>
              </a:rPr>
              <a:t>Activités annexes à l’encaissement différées jusqu’à fluidification </a:t>
            </a:r>
            <a:r>
              <a:rPr lang="fr-FR" sz="1000">
                <a:solidFill>
                  <a:srgbClr val="000099"/>
                </a:solidFill>
              </a:rPr>
              <a:t>des </a:t>
            </a:r>
            <a:r>
              <a:rPr lang="fr-FR" sz="1000" smtClean="0">
                <a:solidFill>
                  <a:schemeClr val="accent2"/>
                </a:solidFill>
              </a:rPr>
              <a:t>encaissements.</a:t>
            </a:r>
          </a:p>
          <a:p>
            <a:pPr>
              <a:buFontTx/>
              <a:buChar char="-"/>
            </a:pPr>
            <a:r>
              <a:rPr lang="fr-FR" sz="1000" smtClean="0">
                <a:solidFill>
                  <a:srgbClr val="000099"/>
                </a:solidFill>
              </a:rPr>
              <a:t>Diminution dela file d’attente</a:t>
            </a:r>
            <a:endParaRPr lang="fr-FR" sz="1000">
              <a:solidFill>
                <a:srgbClr val="000099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905736" y="1000108"/>
            <a:ext cx="2000264" cy="861774"/>
          </a:xfrm>
          <a:prstGeom prst="wedgeRectCallout">
            <a:avLst>
              <a:gd name="adj1" fmla="val -29468"/>
              <a:gd name="adj2" fmla="val 60142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sz="1000" smtClean="0">
                <a:solidFill>
                  <a:schemeClr val="accent2"/>
                </a:solidFill>
              </a:rPr>
              <a:t> Utilisation des temps morts :</a:t>
            </a:r>
          </a:p>
          <a:p>
            <a:pPr lvl="1">
              <a:buFont typeface="Arial" pitchFamily="34" charset="0"/>
              <a:buChar char="•"/>
            </a:pPr>
            <a:r>
              <a:rPr lang="fr-FR" sz="1000" smtClean="0">
                <a:solidFill>
                  <a:schemeClr val="accent2"/>
                </a:solidFill>
              </a:rPr>
              <a:t> Preparation des ressources en vue de l’activité à venir.</a:t>
            </a:r>
          </a:p>
          <a:p>
            <a:pPr lvl="1">
              <a:buFont typeface="Arial" pitchFamily="34" charset="0"/>
              <a:buChar char="•"/>
            </a:pPr>
            <a:r>
              <a:rPr lang="fr-FR" sz="1000" smtClean="0">
                <a:solidFill>
                  <a:schemeClr val="accent2"/>
                </a:solidFill>
              </a:rPr>
              <a:t> Double encaissement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</TotalTime>
  <Words>135</Words>
  <Application>Microsoft Office PowerPoint</Application>
  <PresentationFormat>Format A4 (210 x 297 mm)</PresentationFormat>
  <Paragraphs>28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Modèle par défaut</vt:lpstr>
      <vt:lpstr>Diapositive 1</vt:lpstr>
    </vt:vector>
  </TitlesOfParts>
  <Company>Syade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Serge Aries</dc:creator>
  <cp:lastModifiedBy>momo</cp:lastModifiedBy>
  <cp:revision>12</cp:revision>
  <dcterms:created xsi:type="dcterms:W3CDTF">2006-11-13T15:52:18Z</dcterms:created>
  <dcterms:modified xsi:type="dcterms:W3CDTF">2007-12-07T15:47:36Z</dcterms:modified>
</cp:coreProperties>
</file>